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83" r:id="rId3"/>
    <p:sldId id="260" r:id="rId4"/>
    <p:sldId id="296" r:id="rId5"/>
    <p:sldId id="261" r:id="rId6"/>
    <p:sldId id="286" r:id="rId7"/>
    <p:sldId id="293" r:id="rId8"/>
    <p:sldId id="262" r:id="rId9"/>
    <p:sldId id="263" r:id="rId10"/>
    <p:sldId id="264" r:id="rId11"/>
    <p:sldId id="265" r:id="rId12"/>
    <p:sldId id="266" r:id="rId13"/>
    <p:sldId id="267" r:id="rId14"/>
    <p:sldId id="282" r:id="rId15"/>
    <p:sldId id="288" r:id="rId16"/>
    <p:sldId id="294" r:id="rId17"/>
    <p:sldId id="297" r:id="rId18"/>
    <p:sldId id="285" r:id="rId19"/>
    <p:sldId id="298" r:id="rId20"/>
    <p:sldId id="287" r:id="rId21"/>
    <p:sldId id="273" r:id="rId22"/>
    <p:sldId id="274" r:id="rId23"/>
    <p:sldId id="275" r:id="rId24"/>
    <p:sldId id="276" r:id="rId25"/>
    <p:sldId id="277" r:id="rId26"/>
    <p:sldId id="278" r:id="rId27"/>
    <p:sldId id="280" r:id="rId28"/>
    <p:sldId id="281" r:id="rId29"/>
    <p:sldId id="279"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KH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5A4099"/>
    <a:srgbClr val="2410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5" autoAdjust="0"/>
    <p:restoredTop sz="89495" autoAdjust="0"/>
  </p:normalViewPr>
  <p:slideViewPr>
    <p:cSldViewPr snapToGrid="0" snapToObjects="1">
      <p:cViewPr varScale="1">
        <p:scale>
          <a:sx n="159" d="100"/>
          <a:sy n="159" d="100"/>
        </p:scale>
        <p:origin x="-1888" y="-112"/>
      </p:cViewPr>
      <p:guideLst>
        <p:guide orient="horz" pos="2160"/>
        <p:guide pos="288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commentAuthors" Target="commentAuthors.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F49A38-9DBA-4497-8C1C-9A894CF84500}"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23141727-2D2B-4CD2-9C8B-18909CE2CAB4}">
      <dgm:prSet phldrT="[Text]" custT="1"/>
      <dgm:spPr/>
      <dgm:t>
        <a:bodyPr/>
        <a:lstStyle/>
        <a:p>
          <a:pPr algn="l">
            <a:lnSpc>
              <a:spcPct val="100000"/>
            </a:lnSpc>
          </a:pPr>
          <a:endParaRPr lang="en-US" sz="1800" b="1" dirty="0">
            <a:solidFill>
              <a:schemeClr val="accent2"/>
            </a:solidFill>
            <a:effectLst>
              <a:outerShdw blurRad="38100" dist="38100" dir="2700000" algn="tl">
                <a:srgbClr val="000000">
                  <a:alpha val="43137"/>
                </a:srgbClr>
              </a:outerShdw>
            </a:effectLst>
          </a:endParaRPr>
        </a:p>
      </dgm:t>
    </dgm:pt>
    <dgm:pt modelId="{2D5A488F-B099-47F1-B7DD-1240373EB471}" type="parTrans" cxnId="{F016070E-73E0-4304-9FFC-6DCEE14A94F4}">
      <dgm:prSet/>
      <dgm:spPr/>
      <dgm:t>
        <a:bodyPr/>
        <a:lstStyle/>
        <a:p>
          <a:endParaRPr lang="en-US"/>
        </a:p>
      </dgm:t>
    </dgm:pt>
    <dgm:pt modelId="{943F1FA3-9D5D-4051-8354-7B096AEEDE4B}" type="sibTrans" cxnId="{F016070E-73E0-4304-9FFC-6DCEE14A94F4}">
      <dgm:prSet/>
      <dgm:spPr/>
      <dgm:t>
        <a:bodyPr/>
        <a:lstStyle/>
        <a:p>
          <a:endParaRPr lang="en-US"/>
        </a:p>
      </dgm:t>
    </dgm:pt>
    <dgm:pt modelId="{4004D295-1F67-491B-AC7F-05D9E6A07E59}">
      <dgm:prSet phldrT="[Text]" custT="1"/>
      <dgm:spPr/>
      <dgm:t>
        <a:bodyPr/>
        <a:lstStyle/>
        <a:p>
          <a:endParaRPr lang="en-US" sz="1800" b="1" dirty="0" smtClean="0">
            <a:solidFill>
              <a:schemeClr val="tx2"/>
            </a:solidFill>
            <a:effectLst>
              <a:outerShdw blurRad="38100" dist="38100" dir="2700000" algn="tl">
                <a:srgbClr val="000000">
                  <a:alpha val="43137"/>
                </a:srgbClr>
              </a:outerShdw>
            </a:effectLst>
            <a:latin typeface="Arial" pitchFamily="34" charset="0"/>
            <a:cs typeface="Arial" pitchFamily="34" charset="0"/>
          </a:endParaRPr>
        </a:p>
      </dgm:t>
    </dgm:pt>
    <dgm:pt modelId="{5247473E-F656-413B-9DB2-02C8DC619148}" type="parTrans" cxnId="{5FB84873-D409-4A67-8C9A-B1E509EDD5F5}">
      <dgm:prSet/>
      <dgm:spPr/>
      <dgm:t>
        <a:bodyPr/>
        <a:lstStyle/>
        <a:p>
          <a:endParaRPr lang="en-US"/>
        </a:p>
      </dgm:t>
    </dgm:pt>
    <dgm:pt modelId="{B71208BC-1EBC-4491-87FF-8A895BB1AA66}" type="sibTrans" cxnId="{5FB84873-D409-4A67-8C9A-B1E509EDD5F5}">
      <dgm:prSet/>
      <dgm:spPr/>
      <dgm:t>
        <a:bodyPr/>
        <a:lstStyle/>
        <a:p>
          <a:endParaRPr lang="en-US"/>
        </a:p>
      </dgm:t>
    </dgm:pt>
    <dgm:pt modelId="{2AFA3589-C5D7-481D-8B89-2C8D1046C6AD}">
      <dgm:prSet phldrT="[Text]" custT="1"/>
      <dgm:spPr/>
      <dgm:t>
        <a:bodyPr/>
        <a:lstStyle/>
        <a:p>
          <a:endParaRPr lang="en-US" sz="1800" b="1" dirty="0">
            <a:solidFill>
              <a:schemeClr val="accent2"/>
            </a:solidFill>
            <a:effectLst>
              <a:outerShdw blurRad="38100" dist="38100" dir="2700000" algn="tl">
                <a:srgbClr val="000000">
                  <a:alpha val="43137"/>
                </a:srgbClr>
              </a:outerShdw>
            </a:effectLst>
          </a:endParaRPr>
        </a:p>
      </dgm:t>
    </dgm:pt>
    <dgm:pt modelId="{08CD1930-1057-4A8C-811A-A9C14555441A}" type="sibTrans" cxnId="{8F5BF728-29B5-4907-B187-E3D571ACBC6D}">
      <dgm:prSet/>
      <dgm:spPr/>
      <dgm:t>
        <a:bodyPr/>
        <a:lstStyle/>
        <a:p>
          <a:endParaRPr lang="en-US"/>
        </a:p>
      </dgm:t>
    </dgm:pt>
    <dgm:pt modelId="{1A90F0A3-B7BB-4646-99FE-55B634C88990}" type="parTrans" cxnId="{8F5BF728-29B5-4907-B187-E3D571ACBC6D}">
      <dgm:prSet/>
      <dgm:spPr/>
      <dgm:t>
        <a:bodyPr/>
        <a:lstStyle/>
        <a:p>
          <a:endParaRPr lang="en-US"/>
        </a:p>
      </dgm:t>
    </dgm:pt>
    <dgm:pt modelId="{D6B01461-76BF-4698-8A6F-0D25F2562882}" type="pres">
      <dgm:prSet presAssocID="{02F49A38-9DBA-4497-8C1C-9A894CF84500}" presName="arrowDiagram" presStyleCnt="0">
        <dgm:presLayoutVars>
          <dgm:chMax val="5"/>
          <dgm:dir/>
          <dgm:resizeHandles val="exact"/>
        </dgm:presLayoutVars>
      </dgm:prSet>
      <dgm:spPr/>
      <dgm:t>
        <a:bodyPr/>
        <a:lstStyle/>
        <a:p>
          <a:endParaRPr lang="en-US"/>
        </a:p>
      </dgm:t>
    </dgm:pt>
    <dgm:pt modelId="{771F15A8-8FD5-4AF2-AEB4-171349BEAE8E}" type="pres">
      <dgm:prSet presAssocID="{02F49A38-9DBA-4497-8C1C-9A894CF84500}" presName="arrow" presStyleLbl="bgShp" presStyleIdx="0" presStyleCnt="1" custScaleX="100000" custScaleY="123146" custLinFactNeighborX="-450" custLinFactNeighborY="-622"/>
      <dgm:spPr>
        <a:gradFill rotWithShape="0">
          <a:gsLst>
            <a:gs pos="0">
              <a:srgbClr val="8488C4"/>
            </a:gs>
            <a:gs pos="53000">
              <a:srgbClr val="D4DEFF"/>
            </a:gs>
            <a:gs pos="83000">
              <a:srgbClr val="D4DEFF"/>
            </a:gs>
            <a:gs pos="100000">
              <a:srgbClr val="96AB94"/>
            </a:gs>
          </a:gsLst>
          <a:lin ang="5400000" scaled="0"/>
        </a:gradFill>
      </dgm:spPr>
    </dgm:pt>
    <dgm:pt modelId="{772F1089-6BB4-424F-A9A2-270B93F61276}" type="pres">
      <dgm:prSet presAssocID="{02F49A38-9DBA-4497-8C1C-9A894CF84500}" presName="arrowDiagram3" presStyleCnt="0"/>
      <dgm:spPr/>
    </dgm:pt>
    <dgm:pt modelId="{BD6CC114-74E2-4AF3-A07D-0EF2E6027675}" type="pres">
      <dgm:prSet presAssocID="{2AFA3589-C5D7-481D-8B89-2C8D1046C6AD}" presName="bullet3a" presStyleLbl="node1" presStyleIdx="0" presStyleCnt="3" custScaleX="132377" custScaleY="150030" custLinFactY="24793" custLinFactNeighborX="-20531" custLinFactNeighborY="100000"/>
      <dgm:spPr/>
    </dgm:pt>
    <dgm:pt modelId="{FA69254A-D50D-4BEF-BA8B-F21DED8ADF8C}" type="pres">
      <dgm:prSet presAssocID="{2AFA3589-C5D7-481D-8B89-2C8D1046C6AD}" presName="textBox3a" presStyleLbl="revTx" presStyleIdx="0" presStyleCnt="3" custScaleX="284050" custScaleY="45536" custLinFactNeighborX="99251" custLinFactNeighborY="-20067">
        <dgm:presLayoutVars>
          <dgm:bulletEnabled val="1"/>
        </dgm:presLayoutVars>
      </dgm:prSet>
      <dgm:spPr/>
      <dgm:t>
        <a:bodyPr/>
        <a:lstStyle/>
        <a:p>
          <a:endParaRPr lang="en-US"/>
        </a:p>
      </dgm:t>
    </dgm:pt>
    <dgm:pt modelId="{831C90C8-315E-4AE2-9464-5138E7B2959C}" type="pres">
      <dgm:prSet presAssocID="{23141727-2D2B-4CD2-9C8B-18909CE2CAB4}" presName="bullet3b" presStyleLbl="node1" presStyleIdx="1" presStyleCnt="3" custLinFactX="40066" custLinFactY="-2309" custLinFactNeighborX="100000" custLinFactNeighborY="-100000"/>
      <dgm:spPr/>
      <dgm:t>
        <a:bodyPr/>
        <a:lstStyle/>
        <a:p>
          <a:endParaRPr lang="en-US"/>
        </a:p>
      </dgm:t>
    </dgm:pt>
    <dgm:pt modelId="{8EFE4D7B-DFB9-41BE-AF0F-A3934C0D2742}" type="pres">
      <dgm:prSet presAssocID="{23141727-2D2B-4CD2-9C8B-18909CE2CAB4}" presName="textBox3b" presStyleLbl="revTx" presStyleIdx="1" presStyleCnt="3" custAng="0" custScaleX="125902" custScaleY="75992" custLinFactNeighborX="-7521" custLinFactNeighborY="-19608">
        <dgm:presLayoutVars>
          <dgm:bulletEnabled val="1"/>
        </dgm:presLayoutVars>
      </dgm:prSet>
      <dgm:spPr/>
      <dgm:t>
        <a:bodyPr/>
        <a:lstStyle/>
        <a:p>
          <a:endParaRPr lang="en-US"/>
        </a:p>
      </dgm:t>
    </dgm:pt>
    <dgm:pt modelId="{2CFF52E0-CA6A-4415-A004-EBFB43977997}" type="pres">
      <dgm:prSet presAssocID="{4004D295-1F67-491B-AC7F-05D9E6A07E59}" presName="bullet3c" presStyleLbl="node1" presStyleIdx="2" presStyleCnt="3" custLinFactY="-2556" custLinFactNeighborX="28446" custLinFactNeighborY="-100000"/>
      <dgm:spPr/>
      <dgm:t>
        <a:bodyPr/>
        <a:lstStyle/>
        <a:p>
          <a:endParaRPr lang="en-US"/>
        </a:p>
      </dgm:t>
    </dgm:pt>
    <dgm:pt modelId="{71FCDE55-F601-46D7-B542-4A5E4D63917A}" type="pres">
      <dgm:prSet presAssocID="{4004D295-1F67-491B-AC7F-05D9E6A07E59}" presName="textBox3c" presStyleLbl="revTx" presStyleIdx="2" presStyleCnt="3" custAng="10800000" custFlipVert="1" custScaleX="251440" custScaleY="53309" custLinFactNeighborX="12710" custLinFactNeighborY="-25118">
        <dgm:presLayoutVars>
          <dgm:bulletEnabled val="1"/>
        </dgm:presLayoutVars>
      </dgm:prSet>
      <dgm:spPr/>
      <dgm:t>
        <a:bodyPr/>
        <a:lstStyle/>
        <a:p>
          <a:endParaRPr lang="en-US"/>
        </a:p>
      </dgm:t>
    </dgm:pt>
  </dgm:ptLst>
  <dgm:cxnLst>
    <dgm:cxn modelId="{71DE3E28-3C87-0D46-BF43-C10ED6A558AB}" type="presOf" srcId="{4004D295-1F67-491B-AC7F-05D9E6A07E59}" destId="{71FCDE55-F601-46D7-B542-4A5E4D63917A}" srcOrd="0" destOrd="0" presId="urn:microsoft.com/office/officeart/2005/8/layout/arrow2"/>
    <dgm:cxn modelId="{95BEE786-99F6-2141-B5C7-45574A4F6C78}" type="presOf" srcId="{02F49A38-9DBA-4497-8C1C-9A894CF84500}" destId="{D6B01461-76BF-4698-8A6F-0D25F2562882}" srcOrd="0" destOrd="0" presId="urn:microsoft.com/office/officeart/2005/8/layout/arrow2"/>
    <dgm:cxn modelId="{5FB84873-D409-4A67-8C9A-B1E509EDD5F5}" srcId="{02F49A38-9DBA-4497-8C1C-9A894CF84500}" destId="{4004D295-1F67-491B-AC7F-05D9E6A07E59}" srcOrd="2" destOrd="0" parTransId="{5247473E-F656-413B-9DB2-02C8DC619148}" sibTransId="{B71208BC-1EBC-4491-87FF-8A895BB1AA66}"/>
    <dgm:cxn modelId="{F016070E-73E0-4304-9FFC-6DCEE14A94F4}" srcId="{02F49A38-9DBA-4497-8C1C-9A894CF84500}" destId="{23141727-2D2B-4CD2-9C8B-18909CE2CAB4}" srcOrd="1" destOrd="0" parTransId="{2D5A488F-B099-47F1-B7DD-1240373EB471}" sibTransId="{943F1FA3-9D5D-4051-8354-7B096AEEDE4B}"/>
    <dgm:cxn modelId="{8F5BF728-29B5-4907-B187-E3D571ACBC6D}" srcId="{02F49A38-9DBA-4497-8C1C-9A894CF84500}" destId="{2AFA3589-C5D7-481D-8B89-2C8D1046C6AD}" srcOrd="0" destOrd="0" parTransId="{1A90F0A3-B7BB-4646-99FE-55B634C88990}" sibTransId="{08CD1930-1057-4A8C-811A-A9C14555441A}"/>
    <dgm:cxn modelId="{5CE3B9A5-BCDC-0743-A274-A249ABAE5267}" type="presOf" srcId="{2AFA3589-C5D7-481D-8B89-2C8D1046C6AD}" destId="{FA69254A-D50D-4BEF-BA8B-F21DED8ADF8C}" srcOrd="0" destOrd="0" presId="urn:microsoft.com/office/officeart/2005/8/layout/arrow2"/>
    <dgm:cxn modelId="{E41EB8F8-60EA-E949-8620-2E5B6FDA1D1B}" type="presOf" srcId="{23141727-2D2B-4CD2-9C8B-18909CE2CAB4}" destId="{8EFE4D7B-DFB9-41BE-AF0F-A3934C0D2742}" srcOrd="0" destOrd="0" presId="urn:microsoft.com/office/officeart/2005/8/layout/arrow2"/>
    <dgm:cxn modelId="{9F379D1F-674F-1D47-ACAD-CE99F8AEA801}" type="presParOf" srcId="{D6B01461-76BF-4698-8A6F-0D25F2562882}" destId="{771F15A8-8FD5-4AF2-AEB4-171349BEAE8E}" srcOrd="0" destOrd="0" presId="urn:microsoft.com/office/officeart/2005/8/layout/arrow2"/>
    <dgm:cxn modelId="{89A707F8-6070-F640-A793-B36033805604}" type="presParOf" srcId="{D6B01461-76BF-4698-8A6F-0D25F2562882}" destId="{772F1089-6BB4-424F-A9A2-270B93F61276}" srcOrd="1" destOrd="0" presId="urn:microsoft.com/office/officeart/2005/8/layout/arrow2"/>
    <dgm:cxn modelId="{614ACE2F-E8A2-954D-9677-CB784826E43F}" type="presParOf" srcId="{772F1089-6BB4-424F-A9A2-270B93F61276}" destId="{BD6CC114-74E2-4AF3-A07D-0EF2E6027675}" srcOrd="0" destOrd="0" presId="urn:microsoft.com/office/officeart/2005/8/layout/arrow2"/>
    <dgm:cxn modelId="{043F006C-9435-BD41-97BF-A88FCBCAA0FE}" type="presParOf" srcId="{772F1089-6BB4-424F-A9A2-270B93F61276}" destId="{FA69254A-D50D-4BEF-BA8B-F21DED8ADF8C}" srcOrd="1" destOrd="0" presId="urn:microsoft.com/office/officeart/2005/8/layout/arrow2"/>
    <dgm:cxn modelId="{141CD18C-FB54-0A43-AAFF-7577623D0276}" type="presParOf" srcId="{772F1089-6BB4-424F-A9A2-270B93F61276}" destId="{831C90C8-315E-4AE2-9464-5138E7B2959C}" srcOrd="2" destOrd="0" presId="urn:microsoft.com/office/officeart/2005/8/layout/arrow2"/>
    <dgm:cxn modelId="{746C163F-D72A-044A-B35E-B02186EBEAD2}" type="presParOf" srcId="{772F1089-6BB4-424F-A9A2-270B93F61276}" destId="{8EFE4D7B-DFB9-41BE-AF0F-A3934C0D2742}" srcOrd="3" destOrd="0" presId="urn:microsoft.com/office/officeart/2005/8/layout/arrow2"/>
    <dgm:cxn modelId="{09629F8C-83FB-8647-8DC7-8E8D464A63EC}" type="presParOf" srcId="{772F1089-6BB4-424F-A9A2-270B93F61276}" destId="{2CFF52E0-CA6A-4415-A004-EBFB43977997}" srcOrd="4" destOrd="0" presId="urn:microsoft.com/office/officeart/2005/8/layout/arrow2"/>
    <dgm:cxn modelId="{B2B69C81-0193-0944-8ED3-2C24FD122269}" type="presParOf" srcId="{772F1089-6BB4-424F-A9A2-270B93F61276}" destId="{71FCDE55-F601-46D7-B542-4A5E4D63917A}" srcOrd="5" destOrd="0" presId="urn:microsoft.com/office/officeart/2005/8/layout/arrow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F15A8-8FD5-4AF2-AEB4-171349BEAE8E}">
      <dsp:nvSpPr>
        <dsp:cNvPr id="0" name=""/>
        <dsp:cNvSpPr/>
      </dsp:nvSpPr>
      <dsp:spPr>
        <a:xfrm>
          <a:off x="-30606" y="-351585"/>
          <a:ext cx="4972791" cy="3827370"/>
        </a:xfrm>
        <a:prstGeom prst="swooshArrow">
          <a:avLst>
            <a:gd name="adj1" fmla="val 25000"/>
            <a:gd name="adj2" fmla="val 25000"/>
          </a:avLst>
        </a:prstGeom>
        <a:gradFill rotWithShape="0">
          <a:gsLst>
            <a:gs pos="0">
              <a:srgbClr val="8488C4"/>
            </a:gs>
            <a:gs pos="53000">
              <a:srgbClr val="D4DEFF"/>
            </a:gs>
            <a:gs pos="83000">
              <a:srgbClr val="D4DEFF"/>
            </a:gs>
            <a:gs pos="100000">
              <a:srgbClr val="96AB94"/>
            </a:gs>
          </a:gsLst>
          <a:lin ang="5400000" scaled="0"/>
        </a:gradFill>
        <a:ln>
          <a:noFill/>
        </a:ln>
        <a:effectLst/>
      </dsp:spPr>
      <dsp:style>
        <a:lnRef idx="0">
          <a:scrgbClr r="0" g="0" b="0"/>
        </a:lnRef>
        <a:fillRef idx="1">
          <a:scrgbClr r="0" g="0" b="0"/>
        </a:fillRef>
        <a:effectRef idx="0">
          <a:scrgbClr r="0" g="0" b="0"/>
        </a:effectRef>
        <a:fontRef idx="minor"/>
      </dsp:style>
    </dsp:sp>
    <dsp:sp modelId="{BD6CC114-74E2-4AF3-A07D-0EF2E6027675}">
      <dsp:nvSpPr>
        <dsp:cNvPr id="0" name=""/>
        <dsp:cNvSpPr/>
      </dsp:nvSpPr>
      <dsp:spPr>
        <a:xfrm>
          <a:off x="553461" y="2282245"/>
          <a:ext cx="171153" cy="1939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69254A-D50D-4BEF-BA8B-F21DED8ADF8C}">
      <dsp:nvSpPr>
        <dsp:cNvPr id="0" name=""/>
        <dsp:cNvSpPr/>
      </dsp:nvSpPr>
      <dsp:spPr>
        <a:xfrm>
          <a:off x="749308" y="2282243"/>
          <a:ext cx="3291174" cy="409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09" tIns="0" rIns="0" bIns="0" numCol="1" spcCol="1270" anchor="t" anchorCtr="0">
          <a:noAutofit/>
        </a:bodyPr>
        <a:lstStyle/>
        <a:p>
          <a:pPr lvl="0" algn="l" defTabSz="800100">
            <a:lnSpc>
              <a:spcPct val="90000"/>
            </a:lnSpc>
            <a:spcBef>
              <a:spcPct val="0"/>
            </a:spcBef>
            <a:spcAft>
              <a:spcPct val="35000"/>
            </a:spcAft>
          </a:pPr>
          <a:endParaRPr lang="en-US" sz="1800" b="1" kern="1200" dirty="0">
            <a:solidFill>
              <a:schemeClr val="accent2"/>
            </a:solidFill>
            <a:effectLst>
              <a:outerShdw blurRad="38100" dist="38100" dir="2700000" algn="tl">
                <a:srgbClr val="000000">
                  <a:alpha val="43137"/>
                </a:srgbClr>
              </a:outerShdw>
            </a:effectLst>
          </a:endParaRPr>
        </a:p>
      </dsp:txBody>
      <dsp:txXfrm>
        <a:off x="749308" y="2282243"/>
        <a:ext cx="3291174" cy="409009"/>
      </dsp:txXfrm>
    </dsp:sp>
    <dsp:sp modelId="{831C90C8-315E-4AE2-9464-5138E7B2959C}">
      <dsp:nvSpPr>
        <dsp:cNvPr id="0" name=""/>
        <dsp:cNvSpPr/>
      </dsp:nvSpPr>
      <dsp:spPr>
        <a:xfrm>
          <a:off x="2069556" y="1069369"/>
          <a:ext cx="233721" cy="23372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FE4D7B-DFB9-41BE-AF0F-A3934C0D2742}">
      <dsp:nvSpPr>
        <dsp:cNvPr id="0" name=""/>
        <dsp:cNvSpPr/>
      </dsp:nvSpPr>
      <dsp:spPr>
        <a:xfrm>
          <a:off x="1614726" y="1296783"/>
          <a:ext cx="1502602" cy="128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44" tIns="0" rIns="0" bIns="0" numCol="1" spcCol="1270" anchor="t" anchorCtr="0">
          <a:noAutofit/>
        </a:bodyPr>
        <a:lstStyle/>
        <a:p>
          <a:pPr lvl="0" algn="l" defTabSz="800100">
            <a:lnSpc>
              <a:spcPct val="100000"/>
            </a:lnSpc>
            <a:spcBef>
              <a:spcPct val="0"/>
            </a:spcBef>
            <a:spcAft>
              <a:spcPct val="35000"/>
            </a:spcAft>
          </a:pPr>
          <a:endParaRPr lang="en-US" sz="1800" b="1" kern="1200" dirty="0">
            <a:solidFill>
              <a:schemeClr val="accent2"/>
            </a:solidFill>
            <a:effectLst>
              <a:outerShdw blurRad="38100" dist="38100" dir="2700000" algn="tl">
                <a:srgbClr val="000000">
                  <a:alpha val="43137"/>
                </a:srgbClr>
              </a:outerShdw>
            </a:effectLst>
          </a:endParaRPr>
        </a:p>
      </dsp:txBody>
      <dsp:txXfrm>
        <a:off x="1614726" y="1296783"/>
        <a:ext cx="1502602" cy="1284833"/>
      </dsp:txXfrm>
    </dsp:sp>
    <dsp:sp modelId="{2CFF52E0-CA6A-4415-A004-EBFB43977997}">
      <dsp:nvSpPr>
        <dsp:cNvPr id="0" name=""/>
        <dsp:cNvSpPr/>
      </dsp:nvSpPr>
      <dsp:spPr>
        <a:xfrm>
          <a:off x="3206629" y="462931"/>
          <a:ext cx="323231" cy="32323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FCDE55-F601-46D7-B542-4A5E4D63917A}">
      <dsp:nvSpPr>
        <dsp:cNvPr id="0" name=""/>
        <dsp:cNvSpPr/>
      </dsp:nvSpPr>
      <dsp:spPr>
        <a:xfrm rot="10800000" flipV="1">
          <a:off x="2372603" y="917753"/>
          <a:ext cx="3000860" cy="115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74" tIns="0" rIns="0" bIns="0" numCol="1" spcCol="1270" anchor="t" anchorCtr="0">
          <a:noAutofit/>
        </a:bodyPr>
        <a:lstStyle/>
        <a:p>
          <a:pPr lvl="0" algn="l" defTabSz="800100">
            <a:lnSpc>
              <a:spcPct val="90000"/>
            </a:lnSpc>
            <a:spcBef>
              <a:spcPct val="0"/>
            </a:spcBef>
            <a:spcAft>
              <a:spcPct val="35000"/>
            </a:spcAft>
          </a:pPr>
          <a:endParaRPr lang="en-US" sz="1800" b="1" kern="1200" dirty="0" smtClean="0">
            <a:solidFill>
              <a:schemeClr val="tx2"/>
            </a:solidFill>
            <a:effectLst>
              <a:outerShdw blurRad="38100" dist="38100" dir="2700000" algn="tl">
                <a:srgbClr val="000000">
                  <a:alpha val="43137"/>
                </a:srgbClr>
              </a:outerShdw>
            </a:effectLst>
            <a:latin typeface="Arial" pitchFamily="34" charset="0"/>
            <a:cs typeface="Arial" pitchFamily="34" charset="0"/>
          </a:endParaRPr>
        </a:p>
      </dsp:txBody>
      <dsp:txXfrm rot="-10800000">
        <a:off x="2372603" y="917753"/>
        <a:ext cx="3000860" cy="1151504"/>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6C070C-3837-C244-825C-7546EC272B1B}" type="datetimeFigureOut">
              <a:rPr lang="en-US" smtClean="0"/>
              <a:t>7/30/14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B7BA5A-AE69-EA4E-90E9-3693BED42FF6}" type="slidenum">
              <a:rPr lang="en-US" smtClean="0"/>
              <a:t>‹#›</a:t>
            </a:fld>
            <a:endParaRPr lang="en-US"/>
          </a:p>
        </p:txBody>
      </p:sp>
    </p:spTree>
    <p:extLst>
      <p:ext uri="{BB962C8B-B14F-4D97-AF65-F5344CB8AC3E}">
        <p14:creationId xmlns:p14="http://schemas.microsoft.com/office/powerpoint/2010/main" val="37650551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pPr/>
              <a:t>2</a:t>
            </a:fld>
            <a:endParaRPr lang="en-US"/>
          </a:p>
        </p:txBody>
      </p:sp>
    </p:spTree>
    <p:extLst>
      <p:ext uri="{BB962C8B-B14F-4D97-AF65-F5344CB8AC3E}">
        <p14:creationId xmlns:p14="http://schemas.microsoft.com/office/powerpoint/2010/main" val="1057396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20</a:t>
            </a:fld>
            <a:endParaRPr lang="en-US"/>
          </a:p>
        </p:txBody>
      </p:sp>
    </p:spTree>
    <p:extLst>
      <p:ext uri="{BB962C8B-B14F-4D97-AF65-F5344CB8AC3E}">
        <p14:creationId xmlns:p14="http://schemas.microsoft.com/office/powerpoint/2010/main" val="585233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Reference strategy</a:t>
            </a:r>
            <a:r>
              <a:rPr lang="en-US" baseline="0" dirty="0" smtClean="0"/>
              <a:t> meetings at F2F in July 2014</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22</a:t>
            </a:fld>
            <a:endParaRPr lang="en-US"/>
          </a:p>
        </p:txBody>
      </p:sp>
    </p:spTree>
    <p:extLst>
      <p:ext uri="{BB962C8B-B14F-4D97-AF65-F5344CB8AC3E}">
        <p14:creationId xmlns:p14="http://schemas.microsoft.com/office/powerpoint/2010/main" val="230273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The</a:t>
            </a:r>
            <a:r>
              <a:rPr lang="en-US" baseline="0" dirty="0" smtClean="0"/>
              <a:t> </a:t>
            </a:r>
            <a:r>
              <a:rPr lang="en-US" dirty="0" smtClean="0"/>
              <a:t>IHE process is iterative</a:t>
            </a:r>
            <a:endParaRPr lang="en-US" dirty="0"/>
          </a:p>
        </p:txBody>
      </p:sp>
      <p:sp>
        <p:nvSpPr>
          <p:cNvPr id="4" name="Slide Number Placeholder 3"/>
          <p:cNvSpPr>
            <a:spLocks noGrp="1"/>
          </p:cNvSpPr>
          <p:nvPr>
            <p:ph type="sldNum" sz="quarter" idx="10"/>
          </p:nvPr>
        </p:nvSpPr>
        <p:spPr/>
        <p:txBody>
          <a:bodyPr/>
          <a:lstStyle/>
          <a:p>
            <a:fld id="{C68D0628-7A5D-4A8C-8F66-6771CBD2029D}" type="slidenum">
              <a:rPr lang="en-US" smtClean="0"/>
              <a:pPr/>
              <a:t>25</a:t>
            </a:fld>
            <a:endParaRPr lang="en-US"/>
          </a:p>
        </p:txBody>
      </p:sp>
    </p:spTree>
    <p:extLst>
      <p:ext uri="{BB962C8B-B14F-4D97-AF65-F5344CB8AC3E}">
        <p14:creationId xmlns:p14="http://schemas.microsoft.com/office/powerpoint/2010/main" val="1829146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solidFill>
                  <a:srgbClr val="FF0000"/>
                </a:solidFill>
              </a:rPr>
              <a:t>Update this slide….</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C68D0628-7A5D-4A8C-8F66-6771CBD2029D}" type="slidenum">
              <a:rPr lang="en-US" smtClean="0"/>
              <a:pPr/>
              <a:t>26</a:t>
            </a:fld>
            <a:endParaRPr lang="en-US"/>
          </a:p>
        </p:txBody>
      </p:sp>
    </p:spTree>
    <p:extLst>
      <p:ext uri="{BB962C8B-B14F-4D97-AF65-F5344CB8AC3E}">
        <p14:creationId xmlns:p14="http://schemas.microsoft.com/office/powerpoint/2010/main" val="3130161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There are </a:t>
            </a:r>
            <a:r>
              <a:rPr lang="en-US" dirty="0" err="1" smtClean="0">
                <a:solidFill>
                  <a:srgbClr val="FF0000"/>
                </a:solidFill>
              </a:rPr>
              <a:t>connectathons</a:t>
            </a:r>
            <a:r>
              <a:rPr lang="en-US" baseline="0" dirty="0" smtClean="0">
                <a:solidFill>
                  <a:srgbClr val="FF0000"/>
                </a:solidFill>
              </a:rPr>
              <a:t> around the world, not just NA</a:t>
            </a:r>
          </a:p>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6AB7BA5A-AE69-EA4E-90E9-3693BED42FF6}" type="slidenum">
              <a:rPr lang="en-US" smtClean="0"/>
              <a:t>28</a:t>
            </a:fld>
            <a:endParaRPr lang="en-US"/>
          </a:p>
        </p:txBody>
      </p:sp>
    </p:spTree>
    <p:extLst>
      <p:ext uri="{BB962C8B-B14F-4D97-AF65-F5344CB8AC3E}">
        <p14:creationId xmlns:p14="http://schemas.microsoft.com/office/powerpoint/2010/main" val="1782636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Content:</a:t>
            </a:r>
            <a:r>
              <a:rPr lang="en-US" baseline="0" dirty="0" smtClean="0"/>
              <a:t> re-evaluating our role here</a:t>
            </a:r>
          </a:p>
          <a:p>
            <a:r>
              <a:rPr lang="en-US" baseline="0" dirty="0" smtClean="0"/>
              <a:t>Workflow: flip “catch-all” model and start reaching outward</a:t>
            </a:r>
          </a:p>
          <a:p>
            <a:r>
              <a:rPr lang="en-US" baseline="0" dirty="0" smtClean="0"/>
              <a:t>Nursing: history of subcommittee; worthy of its own domain</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6</a:t>
            </a:fld>
            <a:endParaRPr lang="en-US"/>
          </a:p>
        </p:txBody>
      </p:sp>
    </p:spTree>
    <p:extLst>
      <p:ext uri="{BB962C8B-B14F-4D97-AF65-F5344CB8AC3E}">
        <p14:creationId xmlns:p14="http://schemas.microsoft.com/office/powerpoint/2010/main" val="516976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Tx/>
              <a:buChar char="-"/>
            </a:pPr>
            <a:endParaRPr lang="en-US" dirty="0"/>
          </a:p>
        </p:txBody>
      </p:sp>
      <p:sp>
        <p:nvSpPr>
          <p:cNvPr id="4" name="Slide Number Placeholder 3"/>
          <p:cNvSpPr>
            <a:spLocks noGrp="1"/>
          </p:cNvSpPr>
          <p:nvPr>
            <p:ph type="sldNum" sz="quarter" idx="10"/>
          </p:nvPr>
        </p:nvSpPr>
        <p:spPr/>
        <p:txBody>
          <a:bodyPr/>
          <a:lstStyle/>
          <a:p>
            <a:fld id="{C68D0628-7A5D-4A8C-8F66-6771CBD2029D}" type="slidenum">
              <a:rPr lang="en-US" smtClean="0"/>
              <a:pPr/>
              <a:t>8</a:t>
            </a:fld>
            <a:endParaRPr lang="en-US"/>
          </a:p>
        </p:txBody>
      </p:sp>
    </p:spTree>
    <p:extLst>
      <p:ext uri="{BB962C8B-B14F-4D97-AF65-F5344CB8AC3E}">
        <p14:creationId xmlns:p14="http://schemas.microsoft.com/office/powerpoint/2010/main" val="2744736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Jump out to browser and show </a:t>
            </a:r>
            <a:r>
              <a:rPr lang="en-US" dirty="0" err="1" smtClean="0"/>
              <a:t>ihe.net</a:t>
            </a:r>
            <a:r>
              <a:rPr lang="en-US" dirty="0" smtClean="0"/>
              <a:t> site</a:t>
            </a:r>
          </a:p>
          <a:p>
            <a:r>
              <a:rPr lang="en-US" dirty="0" smtClean="0"/>
              <a:t>- Archived</a:t>
            </a:r>
            <a:r>
              <a:rPr lang="en-US" baseline="0" dirty="0" smtClean="0"/>
              <a:t> webinars available on </a:t>
            </a:r>
            <a:r>
              <a:rPr lang="en-US" baseline="0" dirty="0" err="1" smtClean="0"/>
              <a:t>ihe.net</a:t>
            </a:r>
            <a:r>
              <a:rPr lang="en-US" baseline="0" dirty="0" smtClean="0"/>
              <a:t> for PCC profiles</a:t>
            </a:r>
            <a:endParaRPr lang="en-US" dirty="0"/>
          </a:p>
        </p:txBody>
      </p:sp>
      <p:sp>
        <p:nvSpPr>
          <p:cNvPr id="4" name="Slide Number Placeholder 3"/>
          <p:cNvSpPr>
            <a:spLocks noGrp="1"/>
          </p:cNvSpPr>
          <p:nvPr>
            <p:ph type="sldNum" sz="quarter" idx="10"/>
          </p:nvPr>
        </p:nvSpPr>
        <p:spPr/>
        <p:txBody>
          <a:bodyPr/>
          <a:lstStyle/>
          <a:p>
            <a:fld id="{C68D0628-7A5D-4A8C-8F66-6771CBD2029D}" type="slidenum">
              <a:rPr lang="en-US" smtClean="0"/>
              <a:pPr/>
              <a:t>9</a:t>
            </a:fld>
            <a:endParaRPr lang="en-US"/>
          </a:p>
        </p:txBody>
      </p:sp>
    </p:spTree>
    <p:extLst>
      <p:ext uri="{BB962C8B-B14F-4D97-AF65-F5344CB8AC3E}">
        <p14:creationId xmlns:p14="http://schemas.microsoft.com/office/powerpoint/2010/main" val="760765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Transport Record Summary: </a:t>
            </a:r>
          </a:p>
          <a:p>
            <a:r>
              <a:rPr lang="en-US" dirty="0" smtClean="0"/>
              <a:t>	- Emergency Department Transport Summary (ETS)</a:t>
            </a:r>
          </a:p>
          <a:p>
            <a:r>
              <a:rPr lang="en-US" dirty="0" smtClean="0"/>
              <a:t>	-</a:t>
            </a:r>
            <a:r>
              <a:rPr lang="en-US" baseline="0" dirty="0" smtClean="0"/>
              <a:t> </a:t>
            </a:r>
            <a:r>
              <a:rPr lang="en-US" baseline="0" dirty="0" err="1" smtClean="0"/>
              <a:t>Interfacility</a:t>
            </a:r>
            <a:r>
              <a:rPr lang="en-US" baseline="0" dirty="0" smtClean="0"/>
              <a:t> Transport Summary (ITS)</a:t>
            </a:r>
          </a:p>
          <a:p>
            <a:r>
              <a:rPr lang="en-US" baseline="0" dirty="0" smtClean="0"/>
              <a:t>Emergency Department Encounter Summary</a:t>
            </a:r>
          </a:p>
          <a:p>
            <a:r>
              <a:rPr lang="en-US" baseline="0" dirty="0" smtClean="0"/>
              <a:t>	- Composite Triage and Nursing Note (CTNN)</a:t>
            </a:r>
          </a:p>
          <a:p>
            <a:r>
              <a:rPr lang="en-US" baseline="0" dirty="0" smtClean="0"/>
              <a:t>	- ED Physician Note (EDPN)</a:t>
            </a:r>
          </a:p>
          <a:p>
            <a:r>
              <a:rPr lang="en-US" baseline="0" dirty="0" smtClean="0"/>
              <a:t>	- Nursing Note (NN)</a:t>
            </a:r>
          </a:p>
          <a:p>
            <a:r>
              <a:rPr lang="en-US" baseline="0" dirty="0" smtClean="0"/>
              <a:t>	- Triage Note (TN)</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12</a:t>
            </a:fld>
            <a:endParaRPr lang="en-US"/>
          </a:p>
        </p:txBody>
      </p:sp>
    </p:spTree>
    <p:extLst>
      <p:ext uri="{BB962C8B-B14F-4D97-AF65-F5344CB8AC3E}">
        <p14:creationId xmlns:p14="http://schemas.microsoft.com/office/powerpoint/2010/main" val="3414250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ROL is different as there is no dependency on transport like the XDW based profiles are</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14</a:t>
            </a:fld>
            <a:endParaRPr lang="en-US"/>
          </a:p>
        </p:txBody>
      </p:sp>
    </p:spTree>
    <p:extLst>
      <p:ext uri="{BB962C8B-B14F-4D97-AF65-F5344CB8AC3E}">
        <p14:creationId xmlns:p14="http://schemas.microsoft.com/office/powerpoint/2010/main" val="3474871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16</a:t>
            </a:fld>
            <a:endParaRPr lang="en-US"/>
          </a:p>
        </p:txBody>
      </p:sp>
    </p:spTree>
    <p:extLst>
      <p:ext uri="{BB962C8B-B14F-4D97-AF65-F5344CB8AC3E}">
        <p14:creationId xmlns:p14="http://schemas.microsoft.com/office/powerpoint/2010/main" val="3761834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Does not cover harmonization of existing profiles, new</a:t>
            </a:r>
            <a:r>
              <a:rPr lang="en-US" baseline="0" dirty="0" smtClean="0"/>
              <a:t> profile development, new implementation guide development</a:t>
            </a:r>
          </a:p>
          <a:p>
            <a:pPr marL="171450" indent="-171450">
              <a:buFontTx/>
              <a:buChar char="-"/>
            </a:pPr>
            <a:r>
              <a:rPr lang="en-US" dirty="0" smtClean="0"/>
              <a:t>RM-ODP: Reference Model of Open Distributed</a:t>
            </a:r>
            <a:r>
              <a:rPr lang="en-US" baseline="0" dirty="0" smtClean="0"/>
              <a:t> Processing</a:t>
            </a:r>
          </a:p>
          <a:p>
            <a:pPr marL="171450" indent="-171450">
              <a:buFontTx/>
              <a:buChar char="-"/>
            </a:pPr>
            <a:r>
              <a:rPr lang="en-US" dirty="0" smtClean="0"/>
              <a:t>HL7 SAIF: Services Aware Interoperability Framework</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17</a:t>
            </a:fld>
            <a:endParaRPr lang="en-US"/>
          </a:p>
        </p:txBody>
      </p:sp>
    </p:spTree>
    <p:extLst>
      <p:ext uri="{BB962C8B-B14F-4D97-AF65-F5344CB8AC3E}">
        <p14:creationId xmlns:p14="http://schemas.microsoft.com/office/powerpoint/2010/main" val="2496544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18</a:t>
            </a:fld>
            <a:endParaRPr lang="en-US"/>
          </a:p>
        </p:txBody>
      </p:sp>
    </p:spTree>
    <p:extLst>
      <p:ext uri="{BB962C8B-B14F-4D97-AF65-F5344CB8AC3E}">
        <p14:creationId xmlns:p14="http://schemas.microsoft.com/office/powerpoint/2010/main" val="2972013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7/30/14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7/30/14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7/30/14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FB3126-25FB-F241-9D08-EF0C3CBFF311}" type="datetimeFigureOut">
              <a:rPr lang="en-US" smtClean="0"/>
              <a:pPr/>
              <a:t>7/30/14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1295809397"/>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7/30/14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FB3126-25FB-F241-9D08-EF0C3CBFF311}" type="datetimeFigureOut">
              <a:rPr lang="en-US" smtClean="0"/>
              <a:pPr/>
              <a:t>7/30/14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5FB3126-25FB-F241-9D08-EF0C3CBFF311}" type="datetimeFigureOut">
              <a:rPr lang="en-US" smtClean="0"/>
              <a:pPr/>
              <a:t>7/30/14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5FB3126-25FB-F241-9D08-EF0C3CBFF311}" type="datetimeFigureOut">
              <a:rPr lang="en-US" smtClean="0"/>
              <a:pPr/>
              <a:t>7/30/14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FB3126-25FB-F241-9D08-EF0C3CBFF311}" type="datetimeFigureOut">
              <a:rPr lang="en-US" smtClean="0"/>
              <a:pPr/>
              <a:t>7/30/14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B3126-25FB-F241-9D08-EF0C3CBFF311}" type="datetimeFigureOut">
              <a:rPr lang="en-US" smtClean="0"/>
              <a:pPr/>
              <a:t>7/30/14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7/30/14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7/30/14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userDrawn="1"/>
        </p:nvPicPr>
        <p:blipFill>
          <a:blip r:embed="rId14">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B3126-25FB-F241-9D08-EF0C3CBFF311}" type="datetimeFigureOut">
              <a:rPr lang="en-US" smtClean="0"/>
              <a:pPr/>
              <a:t>7/30/14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A07176-4D28-144C-AB30-ACED7F44A34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7.png"/><Relationship Id="rId1" Type="http://schemas.openxmlformats.org/officeDocument/2006/relationships/vmlDrawing" Target="../drawings/vmlDrawing1.vml"/><Relationship Id="rId2"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hyperlink" Target="http://en.wikipedia.org/wiki/RM-ODP" TargetMode="External"/><Relationship Id="rId4" Type="http://schemas.openxmlformats.org/officeDocument/2006/relationships/hyperlink" Target="http://en.wikipedia.org/wiki/Zachman_Framework" TargetMode="External"/><Relationship Id="rId5" Type="http://schemas.openxmlformats.org/officeDocument/2006/relationships/hyperlink" Target="http://en.wikipedia.org/wiki/HL7_Services_Aware_Interoperability_Framework" TargetMode="External"/><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ihe.net/join" TargetMode="External"/><Relationship Id="rId3" Type="http://schemas.openxmlformats.org/officeDocument/2006/relationships/hyperlink" Target="http://ihe.net/Member_Organization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mailto:ihe@himss.org" TargetMode="External"/><Relationship Id="rId4" Type="http://schemas.openxmlformats.org/officeDocument/2006/relationships/hyperlink" Target="Laura.Heermann@imail.org" TargetMode="External"/><Relationship Id="rId5" Type="http://schemas.openxmlformats.org/officeDocument/2006/relationships/hyperlink" Target="mailto:tonesoutherland@greenwaymedical.com" TargetMode="External"/><Relationship Id="rId6" Type="http://schemas.openxmlformats.org/officeDocument/2006/relationships/hyperlink" Target="mailto:iheqrphplan@googlegroups.com" TargetMode="External"/><Relationship Id="rId7" Type="http://schemas.openxmlformats.org/officeDocument/2006/relationships/hyperlink" Target="http://www.ihe.net/Patient_Care_Coordination/" TargetMode="External"/><Relationship Id="rId8" Type="http://schemas.openxmlformats.org/officeDocument/2006/relationships/hyperlink" Target="http://bit.ly/IHEPCCPlan" TargetMode="External"/><Relationship Id="rId9" Type="http://schemas.openxmlformats.org/officeDocument/2006/relationships/image" Target="../media/image11.wmf"/><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hyperlink" Target="Emma.Jones@allscripts.com" TargetMode="External"/><Relationship Id="rId4" Type="http://schemas.openxmlformats.org/officeDocument/2006/relationships/hyperlink" Target="mailto:laura.bright@readycomputing.com" TargetMode="External"/><Relationship Id="rId5" Type="http://schemas.openxmlformats.org/officeDocument/2006/relationships/hyperlink" Target="mailto:iheqrphplan@googlegroups.com" TargetMode="External"/><Relationship Id="rId6" Type="http://schemas.openxmlformats.org/officeDocument/2006/relationships/hyperlink" Target="http://ihe.net/Patient_Care_Coordination/" TargetMode="External"/><Relationship Id="rId7" Type="http://schemas.openxmlformats.org/officeDocument/2006/relationships/hyperlink" Target="http://bit.ly/IHEPCCTech" TargetMode="External"/><Relationship Id="rId8" Type="http://schemas.openxmlformats.org/officeDocument/2006/relationships/image" Target="../media/image12.wmf"/><Relationship Id="rId1" Type="http://schemas.openxmlformats.org/officeDocument/2006/relationships/slideLayout" Target="../slideLayouts/slideLayout5.xml"/><Relationship Id="rId2" Type="http://schemas.openxmlformats.org/officeDocument/2006/relationships/hyperlink" Target="mailto:ihe@himss.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9" Type="http://schemas.openxmlformats.org/officeDocument/2006/relationships/tags" Target="../tags/tag9.xml"/><Relationship Id="rId20" Type="http://schemas.microsoft.com/office/2007/relationships/diagramDrawing" Target="../diagrams/drawing1.xml"/><Relationship Id="rId21" Type="http://schemas.openxmlformats.org/officeDocument/2006/relationships/image" Target="../media/image17.jpeg"/><Relationship Id="rId22" Type="http://schemas.openxmlformats.org/officeDocument/2006/relationships/image" Target="%10CVIS-feature.jpg%20%20%20%20%20%20%20%20%20%20%20%20%20%20%20%20%20%20%20%20%20%20%20%20%20%20%20%20%20%20%20%20%20%20%20%20%20%20%20%20%20%20%20%20%20%20%200001033A%05Tracy%20%20%20%20%20%20%20%20%20%20%20%20%20%20%20%20%20%20%20%20%20%20%20%20%20%20ABA78158:" TargetMode="External"/><Relationship Id="rId23" Type="http://schemas.openxmlformats.org/officeDocument/2006/relationships/image" Target="../media/image18.png"/><Relationship Id="rId10" Type="http://schemas.openxmlformats.org/officeDocument/2006/relationships/slideLayout" Target="../slideLayouts/slideLayout5.xml"/><Relationship Id="rId11" Type="http://schemas.openxmlformats.org/officeDocument/2006/relationships/notesSlide" Target="../notesSlides/notesSlide12.xml"/><Relationship Id="rId12" Type="http://schemas.openxmlformats.org/officeDocument/2006/relationships/image" Target="../media/image13.jpeg"/><Relationship Id="rId13" Type="http://schemas.openxmlformats.org/officeDocument/2006/relationships/image" Target="../media/image14.jpeg"/><Relationship Id="rId14" Type="http://schemas.openxmlformats.org/officeDocument/2006/relationships/image" Target="../media/image15.jpeg"/><Relationship Id="rId15" Type="http://schemas.openxmlformats.org/officeDocument/2006/relationships/image" Target="../media/image16.jpeg"/><Relationship Id="rId16" Type="http://schemas.openxmlformats.org/officeDocument/2006/relationships/diagramData" Target="../diagrams/data1.xml"/><Relationship Id="rId17" Type="http://schemas.openxmlformats.org/officeDocument/2006/relationships/diagramLayout" Target="../diagrams/layout1.xml"/><Relationship Id="rId18" Type="http://schemas.openxmlformats.org/officeDocument/2006/relationships/diagramQuickStyle" Target="../diagrams/quickStyle1.xml"/><Relationship Id="rId19" Type="http://schemas.openxmlformats.org/officeDocument/2006/relationships/diagramColors" Target="../diagrams/colors1.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s>
</file>

<file path=ppt/slides/_rels/slide26.xml.rels><?xml version="1.0" encoding="UTF-8" standalone="yes"?>
<Relationships xmlns="http://schemas.openxmlformats.org/package/2006/relationships"><Relationship Id="rId3" Type="http://schemas.openxmlformats.org/officeDocument/2006/relationships/hyperlink" Target="ftp://ftp.ihe.net/Patient_Care_Coordination/Templates/IHE_Profile_Proposal_Template-Brief.docx" TargetMode="External"/><Relationship Id="rId4" Type="http://schemas.openxmlformats.org/officeDocument/2006/relationships/hyperlink" Target="http://bit.ly/IHEPCCPlan" TargetMode="External"/><Relationship Id="rId5" Type="http://schemas.openxmlformats.org/officeDocument/2006/relationships/hyperlink" Target="http://bit.ly/IHEPCCTech" TargetMode="External"/><Relationship Id="rId6" Type="http://schemas.openxmlformats.org/officeDocument/2006/relationships/hyperlink" Target="http://ihe.net/Public_Comment/%23pcc" TargetMode="External"/><Relationship Id="rId7" Type="http://schemas.openxmlformats.org/officeDocument/2006/relationships/hyperlink" Target="http://wiki.ihe.net/index.php?title=Comments" TargetMode="External"/><Relationship Id="rId8" Type="http://schemas.openxmlformats.org/officeDocument/2006/relationships/hyperlink" Target="http://bit.ly/IHEPCCTF" TargetMode="External"/><Relationship Id="rId9" Type="http://schemas.openxmlformats.org/officeDocument/2006/relationships/hyperlink" Target="http://www.iheusa.org/connectathon-registration.aspx" TargetMode="External"/><Relationship Id="rId10" Type="http://schemas.openxmlformats.org/officeDocument/2006/relationships/hyperlink" Target="http://www.iheusa.org/connectathon-participantresources.aspx" TargetMode="External"/><Relationship Id="rId11" Type="http://schemas.openxmlformats.org/officeDocument/2006/relationships/hyperlink" Target="http://wiki.ihe.net/index.php?title=Patient_Care_Coordination" TargetMode="External"/><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hyperlink" Target="mailto:secretary@ihe.net" TargetMode="External"/><Relationship Id="rId4" Type="http://schemas.openxmlformats.org/officeDocument/2006/relationships/hyperlink" Target="http://ihe.net/Join/" TargetMode="External"/><Relationship Id="rId1" Type="http://schemas.openxmlformats.org/officeDocument/2006/relationships/slideLayout" Target="../slideLayouts/slideLayout2.xml"/><Relationship Id="rId2" Type="http://schemas.openxmlformats.org/officeDocument/2006/relationships/hyperlink" Target="http://ihe.net/Webinar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ihe.net/Connectathon/" TargetMode="External"/><Relationship Id="rId4" Type="http://schemas.openxmlformats.org/officeDocument/2006/relationships/hyperlink" Target="http://www.iheusa.org/connectathon.aspx" TargetMode="External"/><Relationship Id="rId5" Type="http://schemas.openxmlformats.org/officeDocument/2006/relationships/hyperlink" Target="http://www.iheusa.org/connectathon-participantresources-guidelines.aspx"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himss.org/" TargetMode="External"/><Relationship Id="rId3" Type="http://schemas.openxmlformats.org/officeDocument/2006/relationships/hyperlink" Target="http://www.acponline.org/index.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hyperlink" Target="http://www.ihe.net/Technical_Framework/index.cfm%23pcc" TargetMode="External"/><Relationship Id="rId4" Type="http://schemas.openxmlformats.org/officeDocument/2006/relationships/hyperlink" Target="http://wiki.ihe.net/index.php?title=Profiles%23IHE_Patient_Care_Coordination_Profiles" TargetMode="External"/><Relationship Id="rId5" Type="http://schemas.openxmlformats.org/officeDocument/2006/relationships/hyperlink" Target="http://ihe.net/Webinars/" TargetMode="External"/><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descr="PurpleGlob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3"/>
            <a:ext cx="9144000" cy="6858000"/>
          </a:xfrm>
          <a:prstGeom prst="rect">
            <a:avLst/>
          </a:prstGeom>
        </p:spPr>
      </p:pic>
      <p:sp>
        <p:nvSpPr>
          <p:cNvPr id="2" name="Title 1"/>
          <p:cNvSpPr>
            <a:spLocks noGrp="1"/>
          </p:cNvSpPr>
          <p:nvPr>
            <p:ph type="ctrTitle"/>
          </p:nvPr>
        </p:nvSpPr>
        <p:spPr>
          <a:xfrm>
            <a:off x="489441" y="3329805"/>
            <a:ext cx="8140723" cy="1470025"/>
          </a:xfrm>
        </p:spPr>
        <p:txBody>
          <a:bodyPr>
            <a:normAutofit fontScale="90000"/>
          </a:bodyPr>
          <a:lstStyle/>
          <a:p>
            <a:r>
              <a:rPr lang="en-US" dirty="0"/>
              <a:t>Patient Care </a:t>
            </a:r>
            <a:r>
              <a:rPr lang="en-US" dirty="0" smtClean="0"/>
              <a:t>Coordination</a:t>
            </a:r>
            <a:br>
              <a:rPr lang="en-US" dirty="0" smtClean="0"/>
            </a:br>
            <a:r>
              <a:rPr lang="en-US" dirty="0" smtClean="0"/>
              <a:t> Domain Update</a:t>
            </a:r>
            <a:br>
              <a:rPr lang="en-US" dirty="0" smtClean="0"/>
            </a:br>
            <a:r>
              <a:rPr lang="en-US" sz="3100" i="1" dirty="0" smtClean="0"/>
              <a:t>Tone </a:t>
            </a:r>
            <a:r>
              <a:rPr lang="en-US" sz="3100" i="1" dirty="0"/>
              <a:t>Southerland, </a:t>
            </a:r>
            <a:r>
              <a:rPr lang="en-US" sz="3100" i="1" dirty="0" smtClean="0"/>
              <a:t>Ready Computing</a:t>
            </a:r>
            <a:r>
              <a:rPr lang="en-US" sz="2800" dirty="0">
                <a:solidFill>
                  <a:srgbClr val="5A4099"/>
                </a:solidFill>
                <a:latin typeface="Arial"/>
                <a:cs typeface="Arial"/>
              </a:rPr>
              <a:t/>
            </a:r>
            <a:br>
              <a:rPr lang="en-US" sz="2800" dirty="0">
                <a:solidFill>
                  <a:srgbClr val="5A4099"/>
                </a:solidFill>
                <a:latin typeface="Arial"/>
                <a:cs typeface="Arial"/>
              </a:rPr>
            </a:br>
            <a:r>
              <a:rPr lang="en-US" sz="3100" i="1" dirty="0" smtClean="0"/>
              <a:t>Denise Downing, Association of </a:t>
            </a:r>
            <a:r>
              <a:rPr lang="en-US" sz="3100" i="1" dirty="0" err="1" smtClean="0"/>
              <a:t>periOperative</a:t>
            </a:r>
            <a:r>
              <a:rPr lang="en-US" sz="3100" i="1" dirty="0" smtClean="0"/>
              <a:t> Registered Nurses</a:t>
            </a:r>
            <a:r>
              <a:rPr lang="en-US" sz="3100" i="1" dirty="0"/>
              <a:t/>
            </a:r>
            <a:br>
              <a:rPr lang="en-US" sz="3100" i="1" dirty="0"/>
            </a:br>
            <a:endParaRPr lang="en-US" dirty="0">
              <a:solidFill>
                <a:srgbClr val="5A4099"/>
              </a:solidFill>
              <a:latin typeface="Arial"/>
              <a:cs typeface="Arial"/>
            </a:endParaRPr>
          </a:p>
        </p:txBody>
      </p:sp>
      <p:sp>
        <p:nvSpPr>
          <p:cNvPr id="3" name="Subtitle 2"/>
          <p:cNvSpPr>
            <a:spLocks noGrp="1"/>
          </p:cNvSpPr>
          <p:nvPr>
            <p:ph type="subTitle" idx="1"/>
          </p:nvPr>
        </p:nvSpPr>
        <p:spPr>
          <a:xfrm>
            <a:off x="1371600" y="5049645"/>
            <a:ext cx="6400800" cy="1053231"/>
          </a:xfrm>
        </p:spPr>
        <p:txBody>
          <a:bodyPr>
            <a:normAutofit/>
          </a:bodyPr>
          <a:lstStyle/>
          <a:p>
            <a:pPr lvl="0" defTabSz="914400">
              <a:spcBef>
                <a:spcPct val="0"/>
              </a:spcBef>
              <a:defRPr/>
            </a:pPr>
            <a:r>
              <a:rPr lang="en-US" sz="2800" i="1" dirty="0"/>
              <a:t>Webinar Series </a:t>
            </a:r>
            <a:r>
              <a:rPr lang="en-US" sz="2800" i="1" dirty="0" smtClean="0"/>
              <a:t>2014</a:t>
            </a:r>
          </a:p>
          <a:p>
            <a:pPr defTabSz="914400">
              <a:spcBef>
                <a:spcPct val="0"/>
              </a:spcBef>
              <a:defRPr/>
            </a:pPr>
            <a:r>
              <a:rPr lang="en-US" sz="2800" i="1" dirty="0"/>
              <a:t> </a:t>
            </a:r>
            <a:r>
              <a:rPr lang="en-US" sz="2800" i="1" u="sng" dirty="0"/>
              <a:t>http://</a:t>
            </a:r>
            <a:r>
              <a:rPr lang="en-US" sz="2800" i="1" u="sng" dirty="0" err="1"/>
              <a:t>ihe.net</a:t>
            </a:r>
            <a:r>
              <a:rPr lang="en-US" sz="2800" i="1" u="sng" dirty="0"/>
              <a:t>/Webinars/ </a:t>
            </a:r>
            <a:endParaRPr lang="en-US" sz="3600" i="1" u="sng" dirty="0"/>
          </a:p>
          <a:p>
            <a:pPr lvl="0" defTabSz="914400">
              <a:spcBef>
                <a:spcPct val="0"/>
              </a:spcBef>
              <a:defRPr/>
            </a:pPr>
            <a:endParaRPr lang="en-US" sz="2800" i="1" dirty="0" smtClean="0"/>
          </a:p>
          <a:p>
            <a:pPr lvl="0" defTabSz="914400">
              <a:spcBef>
                <a:spcPct val="0"/>
              </a:spcBef>
              <a:defRPr/>
            </a:pPr>
            <a:endParaRPr lang="en-US" sz="2800" i="1" dirty="0"/>
          </a:p>
        </p:txBody>
      </p:sp>
      <p:pic>
        <p:nvPicPr>
          <p:cNvPr id="5" name="Picture 4"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485" y="1397578"/>
            <a:ext cx="4429454" cy="120828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817688"/>
            <a:ext cx="4114800" cy="3951288"/>
          </a:xfrm>
        </p:spPr>
        <p:txBody>
          <a:bodyPr>
            <a:normAutofit fontScale="85000" lnSpcReduction="20000"/>
          </a:bodyPr>
          <a:lstStyle/>
          <a:p>
            <a:r>
              <a:rPr lang="en-US" dirty="0"/>
              <a:t>Medical Summaries (XDS-MS)</a:t>
            </a:r>
          </a:p>
          <a:p>
            <a:pPr lvl="1"/>
            <a:r>
              <a:rPr lang="en-US" dirty="0"/>
              <a:t>Discharge and Referral Summaries exchanged between </a:t>
            </a:r>
            <a:r>
              <a:rPr lang="en-US" dirty="0" smtClean="0"/>
              <a:t>providers</a:t>
            </a:r>
            <a:endParaRPr lang="en-US" dirty="0"/>
          </a:p>
          <a:p>
            <a:pPr lvl="1"/>
            <a:r>
              <a:rPr lang="en-US" dirty="0" smtClean="0"/>
              <a:t>EHR and HIS solutions</a:t>
            </a:r>
          </a:p>
          <a:p>
            <a:pPr lvl="1"/>
            <a:r>
              <a:rPr lang="en-US" dirty="0" smtClean="0"/>
              <a:t>Ensures </a:t>
            </a:r>
            <a:r>
              <a:rPr lang="en-US" dirty="0"/>
              <a:t>adequate exchange of data for referrals and transitions of care between inpatient and ambulatory settings</a:t>
            </a:r>
            <a:r>
              <a:rPr lang="en-US" dirty="0" smtClean="0"/>
              <a:t>.</a:t>
            </a:r>
          </a:p>
          <a:p>
            <a:r>
              <a:rPr lang="en-US" dirty="0" smtClean="0"/>
              <a:t>Emergency Department Referral (EDR)</a:t>
            </a:r>
          </a:p>
          <a:p>
            <a:pPr lvl="1"/>
            <a:r>
              <a:rPr lang="en-US" dirty="0"/>
              <a:t>Enhances XDS-MS to support “Heads-up” call to ED</a:t>
            </a:r>
          </a:p>
          <a:p>
            <a:pPr lvl="1"/>
            <a:r>
              <a:rPr lang="en-US" dirty="0"/>
              <a:t>EHR, EDIS, HIS, HIE</a:t>
            </a:r>
          </a:p>
          <a:p>
            <a:pPr lvl="1"/>
            <a:r>
              <a:rPr lang="en-US" dirty="0"/>
              <a:t>Provides critical data needed in ED visits</a:t>
            </a:r>
          </a:p>
        </p:txBody>
      </p:sp>
      <p:sp>
        <p:nvSpPr>
          <p:cNvPr id="7" name="Date Placeholder 6"/>
          <p:cNvSpPr>
            <a:spLocks noGrp="1"/>
          </p:cNvSpPr>
          <p:nvPr>
            <p:ph type="dt" sz="half" idx="10"/>
          </p:nvPr>
        </p:nvSpPr>
        <p:spPr/>
        <p:txBody>
          <a:bodyPr/>
          <a:lstStyle/>
          <a:p>
            <a:fld id="{8A638191-4FBC-4953-A514-51DCB13F7E72}" type="datetime1">
              <a:rPr lang="en-US" smtClean="0"/>
              <a:pPr/>
              <a:t>7/30/14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10</a:t>
            </a:fld>
            <a:endParaRPr lang="en-US"/>
          </a:p>
        </p:txBody>
      </p:sp>
      <p:sp>
        <p:nvSpPr>
          <p:cNvPr id="10" name="Content Placeholder 3"/>
          <p:cNvSpPr>
            <a:spLocks noGrp="1"/>
          </p:cNvSpPr>
          <p:nvPr>
            <p:ph sz="half" idx="2"/>
          </p:nvPr>
        </p:nvSpPr>
        <p:spPr>
          <a:xfrm>
            <a:off x="4648200" y="1828800"/>
            <a:ext cx="4114800" cy="3951288"/>
          </a:xfrm>
        </p:spPr>
        <p:txBody>
          <a:bodyPr/>
          <a:lstStyle/>
          <a:p>
            <a:r>
              <a:rPr lang="en-US" dirty="0"/>
              <a:t>Exchange of Personal Health Records (XPHR)</a:t>
            </a:r>
          </a:p>
          <a:p>
            <a:pPr lvl="1"/>
            <a:r>
              <a:rPr lang="en-US" dirty="0"/>
              <a:t>Exchange Clinical Summary data with patients</a:t>
            </a:r>
          </a:p>
          <a:p>
            <a:pPr lvl="1"/>
            <a:r>
              <a:rPr lang="en-US" dirty="0"/>
              <a:t>EHRs, PHRs, Patient Portals</a:t>
            </a:r>
          </a:p>
          <a:p>
            <a:pPr lvl="1"/>
            <a:r>
              <a:rPr lang="en-US" dirty="0"/>
              <a:t>Ensures that patients have updated lists of healthcare providers, problems, medications, allergies, immunizations, lab results, procedures and </a:t>
            </a:r>
            <a:r>
              <a:rPr lang="en-US" dirty="0" smtClean="0"/>
              <a:t>encounters</a:t>
            </a:r>
          </a:p>
          <a:p>
            <a:endParaRPr lang="en-US" dirty="0"/>
          </a:p>
          <a:p>
            <a:pPr lvl="1">
              <a:buNone/>
            </a:pPr>
            <a:endParaRPr lang="en-US" dirty="0"/>
          </a:p>
        </p:txBody>
      </p:sp>
      <p:sp>
        <p:nvSpPr>
          <p:cNvPr id="11"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High Uptake Profiles</a:t>
            </a:r>
            <a:endParaRPr lang="en-US" sz="2700" b="1" i="1" dirty="0"/>
          </a:p>
        </p:txBody>
      </p:sp>
    </p:spTree>
    <p:extLst>
      <p:ext uri="{BB962C8B-B14F-4D97-AF65-F5344CB8AC3E}">
        <p14:creationId xmlns:p14="http://schemas.microsoft.com/office/powerpoint/2010/main" val="372041702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828800"/>
            <a:ext cx="4114800" cy="3951288"/>
          </a:xfrm>
        </p:spPr>
        <p:txBody>
          <a:bodyPr>
            <a:normAutofit fontScale="92500" lnSpcReduction="20000"/>
          </a:bodyPr>
          <a:lstStyle/>
          <a:p>
            <a:r>
              <a:rPr lang="en-US" dirty="0"/>
              <a:t>Query for Existing Data (QED)</a:t>
            </a:r>
          </a:p>
          <a:p>
            <a:pPr lvl="1"/>
            <a:r>
              <a:rPr lang="en-US" dirty="0"/>
              <a:t>Access to clinical data (problems, medications, allergies, results, procedures, encounters)</a:t>
            </a:r>
          </a:p>
          <a:p>
            <a:pPr lvl="1"/>
            <a:r>
              <a:rPr lang="en-US" dirty="0"/>
              <a:t>EHR, CDR, HIS, Registries</a:t>
            </a:r>
          </a:p>
          <a:p>
            <a:pPr lvl="1"/>
            <a:r>
              <a:rPr lang="en-US" dirty="0"/>
              <a:t>Provides access to clinical data for use in quality measurement, reporting, clinical decision support, and </a:t>
            </a:r>
            <a:r>
              <a:rPr lang="en-US" dirty="0" smtClean="0"/>
              <a:t>research</a:t>
            </a:r>
          </a:p>
          <a:p>
            <a:r>
              <a:rPr lang="en-US" dirty="0"/>
              <a:t>Care Management (CM)</a:t>
            </a:r>
          </a:p>
          <a:p>
            <a:pPr lvl="1"/>
            <a:r>
              <a:rPr lang="en-US" dirty="0"/>
              <a:t>Supports communication to specialized care delivery systems for disease management</a:t>
            </a:r>
          </a:p>
          <a:p>
            <a:endParaRPr lang="en-US" dirty="0"/>
          </a:p>
        </p:txBody>
      </p:sp>
      <p:sp>
        <p:nvSpPr>
          <p:cNvPr id="7" name="Date Placeholder 6"/>
          <p:cNvSpPr>
            <a:spLocks noGrp="1"/>
          </p:cNvSpPr>
          <p:nvPr>
            <p:ph type="dt" sz="half" idx="10"/>
          </p:nvPr>
        </p:nvSpPr>
        <p:spPr/>
        <p:txBody>
          <a:bodyPr/>
          <a:lstStyle/>
          <a:p>
            <a:fld id="{8A638191-4FBC-4953-A514-51DCB13F7E72}" type="datetime1">
              <a:rPr lang="en-US" smtClean="0"/>
              <a:pPr/>
              <a:t>7/30/14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11</a:t>
            </a:fld>
            <a:endParaRPr lang="en-US"/>
          </a:p>
        </p:txBody>
      </p:sp>
      <p:sp>
        <p:nvSpPr>
          <p:cNvPr id="10" name="Content Placeholder 3"/>
          <p:cNvSpPr>
            <a:spLocks noGrp="1"/>
          </p:cNvSpPr>
          <p:nvPr>
            <p:ph sz="half" idx="2"/>
          </p:nvPr>
        </p:nvSpPr>
        <p:spPr>
          <a:xfrm>
            <a:off x="4582060" y="1747302"/>
            <a:ext cx="4114800" cy="3951288"/>
          </a:xfrm>
        </p:spPr>
        <p:txBody>
          <a:bodyPr>
            <a:noAutofit/>
          </a:bodyPr>
          <a:lstStyle/>
          <a:p>
            <a:r>
              <a:rPr lang="en-US" sz="2200" dirty="0"/>
              <a:t>Request for Clinical Guidance (RCG)</a:t>
            </a:r>
          </a:p>
          <a:p>
            <a:pPr lvl="1"/>
            <a:r>
              <a:rPr lang="en-US" sz="1900" dirty="0"/>
              <a:t>Access to Clinical Decision Support</a:t>
            </a:r>
          </a:p>
          <a:p>
            <a:pPr lvl="1"/>
            <a:r>
              <a:rPr lang="en-US" sz="1900" dirty="0"/>
              <a:t>EHR, other HIT Systems</a:t>
            </a:r>
          </a:p>
          <a:p>
            <a:pPr lvl="1"/>
            <a:r>
              <a:rPr lang="en-US" sz="1900" dirty="0"/>
              <a:t>Provides standardized interface to access clinical decision support as a service</a:t>
            </a:r>
          </a:p>
          <a:p>
            <a:r>
              <a:rPr lang="en-US" sz="2200" dirty="0"/>
              <a:t>Retrieve Clinical Knowledge (RCK)</a:t>
            </a:r>
          </a:p>
          <a:p>
            <a:pPr lvl="1"/>
            <a:r>
              <a:rPr lang="en-US" sz="1900" dirty="0"/>
              <a:t>How Health IT systems, </a:t>
            </a:r>
            <a:r>
              <a:rPr lang="en-US" sz="1900" dirty="0" smtClean="0"/>
              <a:t>Personal </a:t>
            </a:r>
            <a:r>
              <a:rPr lang="en-US" sz="1900" dirty="0"/>
              <a:t>Health Records, and HIEs can retrieve clinical knowledge on a topic suitable for presentation to a clinician or patient</a:t>
            </a:r>
          </a:p>
          <a:p>
            <a:pPr lvl="1"/>
            <a:endParaRPr lang="en-US" sz="1800" dirty="0"/>
          </a:p>
        </p:txBody>
      </p:sp>
      <p:sp>
        <p:nvSpPr>
          <p:cNvPr id="11"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Profiles for Clinical Decision Support</a:t>
            </a:r>
            <a:endParaRPr lang="en-US" sz="2700" b="1" i="1" dirty="0"/>
          </a:p>
        </p:txBody>
      </p:sp>
    </p:spTree>
    <p:extLst>
      <p:ext uri="{BB962C8B-B14F-4D97-AF65-F5344CB8AC3E}">
        <p14:creationId xmlns:p14="http://schemas.microsoft.com/office/powerpoint/2010/main" val="384514864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828800"/>
            <a:ext cx="4114800" cy="3951288"/>
          </a:xfrm>
        </p:spPr>
        <p:txBody>
          <a:bodyPr>
            <a:normAutofit/>
          </a:bodyPr>
          <a:lstStyle/>
          <a:p>
            <a:r>
              <a:rPr lang="en-US" dirty="0" smtClean="0"/>
              <a:t>Transport Record Summary Profiles</a:t>
            </a:r>
          </a:p>
          <a:p>
            <a:pPr lvl="1"/>
            <a:r>
              <a:rPr lang="en-US" dirty="0" smtClean="0"/>
              <a:t>Documents care that occurs during patient transport</a:t>
            </a:r>
          </a:p>
          <a:p>
            <a:pPr lvl="1"/>
            <a:r>
              <a:rPr lang="en-US" dirty="0" smtClean="0"/>
              <a:t>Fixed wing, helicopter, ambulance</a:t>
            </a:r>
          </a:p>
          <a:p>
            <a:pPr lvl="1"/>
            <a:r>
              <a:rPr lang="en-US" dirty="0" smtClean="0"/>
              <a:t>EHR, EDIS, Transport Team</a:t>
            </a:r>
          </a:p>
        </p:txBody>
      </p:sp>
      <p:sp>
        <p:nvSpPr>
          <p:cNvPr id="7" name="Date Placeholder 6"/>
          <p:cNvSpPr>
            <a:spLocks noGrp="1"/>
          </p:cNvSpPr>
          <p:nvPr>
            <p:ph type="dt" sz="half" idx="10"/>
          </p:nvPr>
        </p:nvSpPr>
        <p:spPr/>
        <p:txBody>
          <a:bodyPr/>
          <a:lstStyle/>
          <a:p>
            <a:fld id="{8A638191-4FBC-4953-A514-51DCB13F7E72}" type="datetime1">
              <a:rPr lang="en-US" smtClean="0"/>
              <a:pPr/>
              <a:t>7/30/14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12</a:t>
            </a:fld>
            <a:endParaRPr lang="en-US"/>
          </a:p>
        </p:txBody>
      </p:sp>
      <p:sp>
        <p:nvSpPr>
          <p:cNvPr id="10" name="Content Placeholder 3"/>
          <p:cNvSpPr>
            <a:spLocks noGrp="1"/>
          </p:cNvSpPr>
          <p:nvPr>
            <p:ph sz="half" idx="2"/>
          </p:nvPr>
        </p:nvSpPr>
        <p:spPr>
          <a:xfrm>
            <a:off x="4648200" y="1839912"/>
            <a:ext cx="4114800" cy="3951288"/>
          </a:xfrm>
        </p:spPr>
        <p:txBody>
          <a:bodyPr>
            <a:normAutofit/>
          </a:bodyPr>
          <a:lstStyle/>
          <a:p>
            <a:r>
              <a:rPr lang="en-US" dirty="0"/>
              <a:t>Emergency Department Encounter Summary (EDES)</a:t>
            </a:r>
          </a:p>
          <a:p>
            <a:pPr lvl="1"/>
            <a:r>
              <a:rPr lang="en-US" dirty="0"/>
              <a:t>Documents care in an ED encounter</a:t>
            </a:r>
          </a:p>
          <a:p>
            <a:pPr lvl="1"/>
            <a:r>
              <a:rPr lang="en-US" dirty="0"/>
              <a:t>EHR, EDIS, other HIT Systems</a:t>
            </a:r>
          </a:p>
          <a:p>
            <a:pPr lvl="1"/>
            <a:r>
              <a:rPr lang="en-US" dirty="0"/>
              <a:t>Provides critical information for patients and </a:t>
            </a:r>
            <a:r>
              <a:rPr lang="en-US" dirty="0" smtClean="0"/>
              <a:t>providers after </a:t>
            </a:r>
            <a:r>
              <a:rPr lang="en-US" dirty="0"/>
              <a:t>an ED visit.</a:t>
            </a:r>
          </a:p>
          <a:p>
            <a:pPr lvl="1">
              <a:buNone/>
            </a:pPr>
            <a:endParaRPr lang="en-US" dirty="0"/>
          </a:p>
        </p:txBody>
      </p:sp>
      <p:sp>
        <p:nvSpPr>
          <p:cNvPr id="11"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Profiles for Emergency Care</a:t>
            </a:r>
            <a:endParaRPr lang="en-US" sz="2700" b="1" i="1" dirty="0"/>
          </a:p>
        </p:txBody>
      </p:sp>
    </p:spTree>
    <p:extLst>
      <p:ext uri="{BB962C8B-B14F-4D97-AF65-F5344CB8AC3E}">
        <p14:creationId xmlns:p14="http://schemas.microsoft.com/office/powerpoint/2010/main" val="154107733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70388" y="1828800"/>
            <a:ext cx="4320664" cy="3951288"/>
          </a:xfrm>
        </p:spPr>
        <p:txBody>
          <a:bodyPr>
            <a:normAutofit fontScale="85000" lnSpcReduction="20000"/>
          </a:bodyPr>
          <a:lstStyle/>
          <a:p>
            <a:r>
              <a:rPr lang="en-US" sz="2600" dirty="0" smtClean="0"/>
              <a:t>Antepartum Profiles:</a:t>
            </a:r>
          </a:p>
          <a:p>
            <a:pPr lvl="1"/>
            <a:r>
              <a:rPr lang="en-US" sz="2200" dirty="0" smtClean="0"/>
              <a:t>Antepartum </a:t>
            </a:r>
            <a:r>
              <a:rPr lang="en-US" sz="2200" dirty="0"/>
              <a:t>H&amp;</a:t>
            </a:r>
            <a:r>
              <a:rPr lang="en-US" sz="2200" dirty="0" smtClean="0"/>
              <a:t>P (APHP)</a:t>
            </a:r>
            <a:endParaRPr lang="en-US" sz="2200" dirty="0"/>
          </a:p>
          <a:p>
            <a:pPr lvl="1"/>
            <a:r>
              <a:rPr lang="en-US" sz="2200" dirty="0"/>
              <a:t>Antepartum </a:t>
            </a:r>
            <a:r>
              <a:rPr lang="en-US" sz="2200" dirty="0" smtClean="0"/>
              <a:t>Summary (APS)</a:t>
            </a:r>
            <a:endParaRPr lang="en-US" sz="2200" dirty="0"/>
          </a:p>
          <a:p>
            <a:pPr lvl="1"/>
            <a:r>
              <a:rPr lang="en-US" sz="2200" dirty="0"/>
              <a:t>Antepartum </a:t>
            </a:r>
            <a:r>
              <a:rPr lang="en-US" sz="2200" dirty="0" smtClean="0"/>
              <a:t>Laboratory (APL)</a:t>
            </a:r>
            <a:endParaRPr lang="en-US" sz="2200" dirty="0"/>
          </a:p>
          <a:p>
            <a:pPr lvl="1"/>
            <a:r>
              <a:rPr lang="en-US" sz="2200" dirty="0"/>
              <a:t>Antepartum </a:t>
            </a:r>
            <a:r>
              <a:rPr lang="en-US" sz="2200" dirty="0" smtClean="0"/>
              <a:t>Education (APE)</a:t>
            </a:r>
            <a:endParaRPr lang="en-US" sz="2200" dirty="0"/>
          </a:p>
          <a:p>
            <a:r>
              <a:rPr lang="en-US" sz="2600" dirty="0" smtClean="0"/>
              <a:t>Labor and Delivery Profiles:</a:t>
            </a:r>
          </a:p>
          <a:p>
            <a:pPr lvl="1"/>
            <a:r>
              <a:rPr lang="en-US" sz="2200" dirty="0" smtClean="0"/>
              <a:t>Labor </a:t>
            </a:r>
            <a:r>
              <a:rPr lang="en-US" sz="2200" dirty="0"/>
              <a:t>and Delivery H&amp;</a:t>
            </a:r>
            <a:r>
              <a:rPr lang="en-US" sz="2200" dirty="0" smtClean="0"/>
              <a:t>P (LDHP)</a:t>
            </a:r>
            <a:endParaRPr lang="en-US" sz="2200" dirty="0"/>
          </a:p>
          <a:p>
            <a:pPr lvl="1"/>
            <a:r>
              <a:rPr lang="en-US" sz="2200" dirty="0"/>
              <a:t>Labor and Delivery </a:t>
            </a:r>
            <a:r>
              <a:rPr lang="en-US" sz="2200" dirty="0" smtClean="0"/>
              <a:t>Summary (LDS)</a:t>
            </a:r>
            <a:endParaRPr lang="en-US" sz="2200" dirty="0"/>
          </a:p>
          <a:p>
            <a:pPr lvl="1"/>
            <a:r>
              <a:rPr lang="en-US" sz="2200" dirty="0"/>
              <a:t>Maternal Discharge </a:t>
            </a:r>
            <a:r>
              <a:rPr lang="en-US" sz="2200" dirty="0" smtClean="0"/>
              <a:t>Summary (MDS)</a:t>
            </a:r>
          </a:p>
          <a:p>
            <a:r>
              <a:rPr lang="en-US" sz="2600" dirty="0" smtClean="0"/>
              <a:t>Postpartum Visit Summary (PPVS)</a:t>
            </a:r>
            <a:endParaRPr lang="en-US" sz="2600" dirty="0"/>
          </a:p>
          <a:p>
            <a:r>
              <a:rPr lang="en-US" sz="2600" dirty="0" smtClean="0"/>
              <a:t>Perinatal Workflow (PW)</a:t>
            </a:r>
            <a:endParaRPr lang="en-US" sz="2600" dirty="0"/>
          </a:p>
        </p:txBody>
      </p:sp>
      <p:sp>
        <p:nvSpPr>
          <p:cNvPr id="7" name="Date Placeholder 6"/>
          <p:cNvSpPr>
            <a:spLocks noGrp="1"/>
          </p:cNvSpPr>
          <p:nvPr>
            <p:ph type="dt" sz="half" idx="10"/>
          </p:nvPr>
        </p:nvSpPr>
        <p:spPr/>
        <p:txBody>
          <a:bodyPr/>
          <a:lstStyle/>
          <a:p>
            <a:fld id="{8A638191-4FBC-4953-A514-51DCB13F7E72}" type="datetime1">
              <a:rPr lang="en-US" smtClean="0"/>
              <a:pPr/>
              <a:t>7/30/14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13</a:t>
            </a:fld>
            <a:endParaRPr lang="en-US"/>
          </a:p>
        </p:txBody>
      </p:sp>
      <p:sp>
        <p:nvSpPr>
          <p:cNvPr id="10" name="Content Placeholder 3"/>
          <p:cNvSpPr>
            <a:spLocks noGrp="1"/>
          </p:cNvSpPr>
          <p:nvPr>
            <p:ph sz="half" idx="2"/>
          </p:nvPr>
        </p:nvSpPr>
        <p:spPr>
          <a:xfrm>
            <a:off x="4767252" y="1839912"/>
            <a:ext cx="4114800" cy="3951288"/>
          </a:xfrm>
        </p:spPr>
        <p:txBody>
          <a:bodyPr>
            <a:normAutofit/>
          </a:bodyPr>
          <a:lstStyle/>
          <a:p>
            <a:r>
              <a:rPr lang="en-US" dirty="0" smtClean="0"/>
              <a:t>Pediatric</a:t>
            </a:r>
          </a:p>
          <a:p>
            <a:pPr lvl="1"/>
            <a:r>
              <a:rPr lang="en-US" dirty="0"/>
              <a:t>Newborn Discharge Summary (NDS</a:t>
            </a:r>
            <a:r>
              <a:rPr lang="en-US" dirty="0" smtClean="0"/>
              <a:t>)</a:t>
            </a:r>
          </a:p>
          <a:p>
            <a:r>
              <a:rPr lang="en-US" dirty="0" smtClean="0"/>
              <a:t>Immunizations</a:t>
            </a:r>
            <a:endParaRPr lang="en-US" dirty="0"/>
          </a:p>
          <a:p>
            <a:pPr lvl="1"/>
            <a:r>
              <a:rPr lang="en-US" dirty="0"/>
              <a:t>Immunization </a:t>
            </a:r>
            <a:r>
              <a:rPr lang="en-US" dirty="0" smtClean="0"/>
              <a:t>Content (IC)</a:t>
            </a:r>
          </a:p>
        </p:txBody>
      </p:sp>
      <p:sp>
        <p:nvSpPr>
          <p:cNvPr id="11"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Profiles for Obstetric</a:t>
            </a:r>
            <a:r>
              <a:rPr lang="en-US" sz="2700" b="1" i="1" dirty="0"/>
              <a:t>,</a:t>
            </a:r>
            <a:r>
              <a:rPr lang="en-US" sz="2700" b="1" i="1" dirty="0" smtClean="0"/>
              <a:t> Pediatric</a:t>
            </a:r>
            <a:endParaRPr lang="en-US" sz="2700" b="1" i="1" dirty="0"/>
          </a:p>
        </p:txBody>
      </p:sp>
    </p:spTree>
    <p:extLst>
      <p:ext uri="{BB962C8B-B14F-4D97-AF65-F5344CB8AC3E}">
        <p14:creationId xmlns:p14="http://schemas.microsoft.com/office/powerpoint/2010/main" val="33821152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38148" y="1805105"/>
            <a:ext cx="4114800" cy="4146973"/>
          </a:xfrm>
        </p:spPr>
        <p:txBody>
          <a:bodyPr>
            <a:normAutofit fontScale="85000" lnSpcReduction="20000"/>
          </a:bodyPr>
          <a:lstStyle/>
          <a:p>
            <a:pPr marL="400050">
              <a:defRPr/>
            </a:pPr>
            <a:r>
              <a:rPr lang="en-US" sz="2200" dirty="0"/>
              <a:t>Cross Enterprise Basic </a:t>
            </a:r>
            <a:r>
              <a:rPr lang="en-US" sz="2200" dirty="0" err="1"/>
              <a:t>eReferral</a:t>
            </a:r>
            <a:r>
              <a:rPr lang="en-US" sz="2200" dirty="0"/>
              <a:t> Workflow Definition (</a:t>
            </a:r>
            <a:r>
              <a:rPr lang="en-US" sz="2200" dirty="0" err="1"/>
              <a:t>XBeR</a:t>
            </a:r>
            <a:r>
              <a:rPr lang="en-US" sz="2200" dirty="0"/>
              <a:t>-WD)</a:t>
            </a:r>
          </a:p>
          <a:p>
            <a:pPr lvl="1"/>
            <a:r>
              <a:rPr lang="en-US" sz="1900" dirty="0"/>
              <a:t>Builds </a:t>
            </a:r>
            <a:r>
              <a:rPr lang="en-US" sz="1900" dirty="0" smtClean="0"/>
              <a:t>on </a:t>
            </a:r>
            <a:r>
              <a:rPr lang="en-US" sz="1900" dirty="0"/>
              <a:t>ITI XDW to manage the workflow related to an </a:t>
            </a:r>
            <a:r>
              <a:rPr lang="en-US" sz="1900" dirty="0" err="1" smtClean="0"/>
              <a:t>eReferral</a:t>
            </a:r>
            <a:endParaRPr lang="en-US" sz="1900" dirty="0"/>
          </a:p>
          <a:p>
            <a:pPr marL="400050">
              <a:defRPr/>
            </a:pPr>
            <a:r>
              <a:rPr lang="en-US" sz="2200" dirty="0" smtClean="0"/>
              <a:t>Cross Enterprise Tumor Board Workflow Definition (XTB-WD</a:t>
            </a:r>
            <a:r>
              <a:rPr lang="en-US" dirty="0" smtClean="0"/>
              <a:t>)</a:t>
            </a:r>
          </a:p>
          <a:p>
            <a:pPr marL="800100" lvl="1">
              <a:defRPr/>
            </a:pPr>
            <a:r>
              <a:rPr lang="en-US" dirty="0" smtClean="0"/>
              <a:t>Builds on ITI XDW to manage the workflow related to managing the multidisciplinary tumor board review</a:t>
            </a:r>
          </a:p>
          <a:p>
            <a:pPr marL="400050">
              <a:defRPr/>
            </a:pPr>
            <a:r>
              <a:rPr lang="en-US" dirty="0" smtClean="0"/>
              <a:t>Early Hearing Detection and Intervention-Workflow Definition (EHDI-WD)</a:t>
            </a:r>
          </a:p>
          <a:p>
            <a:pPr marL="800100" lvl="1">
              <a:defRPr/>
            </a:pPr>
            <a:r>
              <a:rPr lang="en-US" dirty="0" smtClean="0">
                <a:solidFill>
                  <a:srgbClr val="000000"/>
                </a:solidFill>
              </a:rPr>
              <a:t>Builds on ITI XDW to manage collection and exchange of newborn hearing screening information</a:t>
            </a:r>
            <a:endParaRPr lang="en-US" dirty="0">
              <a:solidFill>
                <a:srgbClr val="000000"/>
              </a:solidFill>
            </a:endParaRPr>
          </a:p>
        </p:txBody>
      </p:sp>
      <p:sp>
        <p:nvSpPr>
          <p:cNvPr id="7" name="Date Placeholder 6"/>
          <p:cNvSpPr>
            <a:spLocks noGrp="1"/>
          </p:cNvSpPr>
          <p:nvPr>
            <p:ph type="dt" sz="half" idx="10"/>
          </p:nvPr>
        </p:nvSpPr>
        <p:spPr/>
        <p:txBody>
          <a:bodyPr/>
          <a:lstStyle/>
          <a:p>
            <a:fld id="{8A638191-4FBC-4953-A514-51DCB13F7E72}" type="datetime1">
              <a:rPr lang="en-US" smtClean="0"/>
              <a:pPr/>
              <a:t>7/30/14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14</a:t>
            </a:fld>
            <a:endParaRPr lang="en-US"/>
          </a:p>
        </p:txBody>
      </p:sp>
      <p:sp>
        <p:nvSpPr>
          <p:cNvPr id="9" name="Content Placeholder 3"/>
          <p:cNvSpPr>
            <a:spLocks noGrp="1"/>
          </p:cNvSpPr>
          <p:nvPr>
            <p:ph sz="half" idx="2"/>
          </p:nvPr>
        </p:nvSpPr>
        <p:spPr>
          <a:xfrm>
            <a:off x="4644208" y="1805105"/>
            <a:ext cx="4114800" cy="4114153"/>
          </a:xfrm>
        </p:spPr>
        <p:txBody>
          <a:bodyPr>
            <a:normAutofit fontScale="92500" lnSpcReduction="10000"/>
          </a:bodyPr>
          <a:lstStyle/>
          <a:p>
            <a:pPr marL="400050">
              <a:defRPr/>
            </a:pPr>
            <a:r>
              <a:rPr lang="en-US" sz="2000" dirty="0"/>
              <a:t>Cross Enterprise </a:t>
            </a:r>
            <a:r>
              <a:rPr lang="en-US" sz="2000" dirty="0" err="1"/>
              <a:t>TeleHome</a:t>
            </a:r>
            <a:r>
              <a:rPr lang="en-US" sz="2000" dirty="0"/>
              <a:t> Monitoring (XTHM)</a:t>
            </a:r>
          </a:p>
          <a:p>
            <a:pPr lvl="1"/>
            <a:r>
              <a:rPr lang="en-US" sz="1900" dirty="0"/>
              <a:t>Builds </a:t>
            </a:r>
            <a:r>
              <a:rPr lang="en-US" sz="1900" dirty="0" smtClean="0"/>
              <a:t>on </a:t>
            </a:r>
            <a:r>
              <a:rPr lang="en-US" sz="1900" dirty="0"/>
              <a:t>ITI XDW to  manage the clinical process involving chronic patients followed by </a:t>
            </a:r>
            <a:r>
              <a:rPr lang="en-US" sz="1900" dirty="0" err="1" smtClean="0"/>
              <a:t>telemonitoring</a:t>
            </a:r>
            <a:r>
              <a:rPr lang="en-US" sz="1900" dirty="0" smtClean="0"/>
              <a:t> services</a:t>
            </a:r>
            <a:endParaRPr lang="en-US" sz="1900" dirty="0"/>
          </a:p>
          <a:p>
            <a:pPr marL="400050">
              <a:defRPr/>
            </a:pPr>
            <a:r>
              <a:rPr lang="en-US" dirty="0" smtClean="0"/>
              <a:t>Referral </a:t>
            </a:r>
            <a:r>
              <a:rPr lang="en-US" dirty="0"/>
              <a:t>and Order Linking (ROL)</a:t>
            </a:r>
          </a:p>
          <a:p>
            <a:pPr lvl="1"/>
            <a:r>
              <a:rPr lang="en-US" dirty="0">
                <a:solidFill>
                  <a:srgbClr val="000000"/>
                </a:solidFill>
              </a:rPr>
              <a:t>Makes use of new actors (order placer, order filler) to link referrals created in disparate systems</a:t>
            </a:r>
          </a:p>
          <a:p>
            <a:pPr lvl="1"/>
            <a:r>
              <a:rPr lang="en-US" dirty="0">
                <a:solidFill>
                  <a:srgbClr val="000000"/>
                </a:solidFill>
              </a:rPr>
              <a:t>Includes use cases across a variety of health care </a:t>
            </a:r>
            <a:r>
              <a:rPr lang="en-US" dirty="0" smtClean="0">
                <a:solidFill>
                  <a:srgbClr val="000000"/>
                </a:solidFill>
              </a:rPr>
              <a:t>settings</a:t>
            </a:r>
            <a:endParaRPr lang="en-US" dirty="0">
              <a:solidFill>
                <a:srgbClr val="000000"/>
              </a:solidFill>
            </a:endParaRPr>
          </a:p>
        </p:txBody>
      </p:sp>
      <p:sp>
        <p:nvSpPr>
          <p:cNvPr id="10"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Profiles for Workflow</a:t>
            </a:r>
            <a:endParaRPr lang="en-US" sz="2700" b="1" i="1" dirty="0"/>
          </a:p>
        </p:txBody>
      </p:sp>
    </p:spTree>
    <p:extLst>
      <p:ext uri="{BB962C8B-B14F-4D97-AF65-F5344CB8AC3E}">
        <p14:creationId xmlns:p14="http://schemas.microsoft.com/office/powerpoint/2010/main" val="37896119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509692"/>
            <a:ext cx="4040188" cy="4616471"/>
          </a:xfrm>
        </p:spPr>
        <p:txBody>
          <a:bodyPr>
            <a:normAutofit/>
          </a:bodyPr>
          <a:lstStyle/>
          <a:p>
            <a:r>
              <a:rPr lang="en-US" dirty="0" smtClean="0"/>
              <a:t>Provides guidance on how text in CDA documents may be tagged to achieve different rendering behaviors</a:t>
            </a:r>
          </a:p>
          <a:p>
            <a:r>
              <a:rPr lang="en-US" dirty="0" smtClean="0"/>
              <a:t>Focus is on the narrative text, not the entries</a:t>
            </a:r>
          </a:p>
          <a:p>
            <a:r>
              <a:rPr lang="en-US" dirty="0" smtClean="0"/>
              <a:t>Can be applied to many PCC content profiles, across several use cases</a:t>
            </a:r>
            <a:endParaRPr lang="en-US" dirty="0"/>
          </a:p>
        </p:txBody>
      </p:sp>
      <p:sp>
        <p:nvSpPr>
          <p:cNvPr id="6" name="Content Placeholder 5"/>
          <p:cNvSpPr>
            <a:spLocks noGrp="1"/>
          </p:cNvSpPr>
          <p:nvPr>
            <p:ph sz="quarter" idx="4"/>
          </p:nvPr>
        </p:nvSpPr>
        <p:spPr/>
        <p:txBody>
          <a:bodyPr/>
          <a:lstStyle/>
          <a:p>
            <a:endParaRPr lang="en-US" dirty="0" smtClean="0">
              <a:solidFill>
                <a:srgbClr val="000000"/>
              </a:solidFill>
            </a:endParaRPr>
          </a:p>
        </p:txBody>
      </p:sp>
      <p:sp>
        <p:nvSpPr>
          <p:cNvPr id="8"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New Profiles in Development – Multiple Content Views (MCV)</a:t>
            </a:r>
            <a:endParaRPr lang="en-US" sz="2700" b="1" i="1" dirty="0"/>
          </a:p>
        </p:txBody>
      </p:sp>
      <p:graphicFrame>
        <p:nvGraphicFramePr>
          <p:cNvPr id="10" name="Object 9"/>
          <p:cNvGraphicFramePr>
            <a:graphicFrameLocks noChangeAspect="1"/>
          </p:cNvGraphicFramePr>
          <p:nvPr>
            <p:extLst>
              <p:ext uri="{D42A27DB-BD31-4B8C-83A1-F6EECF244321}">
                <p14:modId xmlns:p14="http://schemas.microsoft.com/office/powerpoint/2010/main" val="1074637297"/>
              </p:ext>
            </p:extLst>
          </p:nvPr>
        </p:nvGraphicFramePr>
        <p:xfrm>
          <a:off x="4645025" y="1509692"/>
          <a:ext cx="4041775" cy="4488687"/>
        </p:xfrm>
        <a:graphic>
          <a:graphicData uri="http://schemas.openxmlformats.org/presentationml/2006/ole">
            <mc:AlternateContent xmlns:mc="http://schemas.openxmlformats.org/markup-compatibility/2006">
              <mc:Choice xmlns:v="urn:schemas-microsoft-com:vml" Requires="v">
                <p:oleObj spid="_x0000_s1070" name="Document" r:id="rId3" imgW="5943600" imgH="5194300" progId="Word.Document.12">
                  <p:embed/>
                </p:oleObj>
              </mc:Choice>
              <mc:Fallback>
                <p:oleObj name="Document" r:id="rId3" imgW="5943600" imgH="5194300" progId="Word.Document.12">
                  <p:embed/>
                  <p:pic>
                    <p:nvPicPr>
                      <p:cNvPr id="0" name=""/>
                      <p:cNvPicPr/>
                      <p:nvPr/>
                    </p:nvPicPr>
                    <p:blipFill>
                      <a:blip r:embed="rId4"/>
                      <a:stretch>
                        <a:fillRect/>
                      </a:stretch>
                    </p:blipFill>
                    <p:spPr>
                      <a:xfrm>
                        <a:off x="4645025" y="1509692"/>
                        <a:ext cx="4041775" cy="4488687"/>
                      </a:xfrm>
                      <a:prstGeom prst="rect">
                        <a:avLst/>
                      </a:prstGeom>
                    </p:spPr>
                  </p:pic>
                </p:oleObj>
              </mc:Fallback>
            </mc:AlternateContent>
          </a:graphicData>
        </a:graphic>
      </p:graphicFrame>
    </p:spTree>
    <p:extLst>
      <p:ext uri="{BB962C8B-B14F-4D97-AF65-F5344CB8AC3E}">
        <p14:creationId xmlns:p14="http://schemas.microsoft.com/office/powerpoint/2010/main" val="18498044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a:t>Profiles &amp; Technical Frameworks</a:t>
            </a:r>
            <a:r>
              <a:rPr lang="en-US" sz="4800" u="sng" dirty="0"/>
              <a:t/>
            </a:r>
            <a:br>
              <a:rPr lang="en-US" sz="4800" u="sng" dirty="0"/>
            </a:br>
            <a:r>
              <a:rPr lang="en-US" sz="2700" b="1" i="1" dirty="0" smtClean="0"/>
              <a:t>New Profiles in Development – Reconciliation (RECON)</a:t>
            </a:r>
            <a:endParaRPr lang="en-US" sz="2700" b="1" i="1" dirty="0"/>
          </a:p>
        </p:txBody>
      </p:sp>
      <p:sp>
        <p:nvSpPr>
          <p:cNvPr id="4" name="Content Placeholder 3"/>
          <p:cNvSpPr>
            <a:spLocks noGrp="1"/>
          </p:cNvSpPr>
          <p:nvPr>
            <p:ph sz="half" idx="2"/>
          </p:nvPr>
        </p:nvSpPr>
        <p:spPr>
          <a:xfrm>
            <a:off x="457200" y="1417638"/>
            <a:ext cx="4040188" cy="4708525"/>
          </a:xfrm>
        </p:spPr>
        <p:txBody>
          <a:bodyPr>
            <a:normAutofit fontScale="92500" lnSpcReduction="10000"/>
          </a:bodyPr>
          <a:lstStyle/>
          <a:p>
            <a:r>
              <a:rPr lang="en-US" dirty="0" smtClean="0"/>
              <a:t>Clinical </a:t>
            </a:r>
            <a:r>
              <a:rPr lang="en-US" dirty="0"/>
              <a:t>Content and Care </a:t>
            </a:r>
            <a:r>
              <a:rPr lang="en-US" dirty="0" smtClean="0"/>
              <a:t>Providers - updated </a:t>
            </a:r>
            <a:r>
              <a:rPr lang="en-US" dirty="0"/>
              <a:t>version </a:t>
            </a:r>
            <a:r>
              <a:rPr lang="en-US" dirty="0" smtClean="0"/>
              <a:t>now includes:</a:t>
            </a:r>
          </a:p>
          <a:p>
            <a:pPr lvl="1"/>
            <a:r>
              <a:rPr lang="en-US" dirty="0"/>
              <a:t>m</a:t>
            </a:r>
            <a:r>
              <a:rPr lang="en-US" dirty="0" smtClean="0"/>
              <a:t>edications, problems, allergies, </a:t>
            </a:r>
            <a:r>
              <a:rPr lang="en-US" b="1" i="1" dirty="0" smtClean="0"/>
              <a:t>immunizations, results, observations, goals, care providers</a:t>
            </a:r>
          </a:p>
          <a:p>
            <a:r>
              <a:rPr lang="en-US" dirty="0" smtClean="0"/>
              <a:t>From </a:t>
            </a:r>
            <a:r>
              <a:rPr lang="en-US" dirty="0"/>
              <a:t>multiple </a:t>
            </a:r>
            <a:r>
              <a:rPr lang="en-US" dirty="0" smtClean="0"/>
              <a:t>facilities</a:t>
            </a:r>
            <a:r>
              <a:rPr lang="en-US" dirty="0"/>
              <a:t>, over multiple periods of time and different clinical </a:t>
            </a:r>
            <a:r>
              <a:rPr lang="en-US" dirty="0" smtClean="0"/>
              <a:t>events</a:t>
            </a:r>
          </a:p>
          <a:p>
            <a:endParaRPr lang="en-US" dirty="0"/>
          </a:p>
          <a:p>
            <a:r>
              <a:rPr lang="en-US" dirty="0" smtClean="0"/>
              <a:t>Increases patient safety by providing mechanism to reconcile information</a:t>
            </a:r>
            <a:endParaRPr lang="en-US" dirty="0"/>
          </a:p>
        </p:txBody>
      </p:sp>
      <p:pic>
        <p:nvPicPr>
          <p:cNvPr id="8" name="Content Placeholder 9"/>
          <p:cNvPicPr>
            <a:picLocks noGrp="1"/>
          </p:cNvPicPr>
          <p:nvPr>
            <p:ph sz="quarter" idx="4"/>
          </p:nvPr>
        </p:nvPicPr>
        <p:blipFill>
          <a:blip r:embed="rId3"/>
          <a:srcRect l="2142" r="2142"/>
          <a:stretch>
            <a:fillRect/>
          </a:stretch>
        </p:blipFill>
        <p:spPr>
          <a:xfrm>
            <a:off x="4720772" y="1417638"/>
            <a:ext cx="4201567" cy="4708525"/>
          </a:xfrm>
          <a:prstGeom prst="rect">
            <a:avLst/>
          </a:prstGeom>
        </p:spPr>
      </p:pic>
    </p:spTree>
    <p:extLst>
      <p:ext uri="{BB962C8B-B14F-4D97-AF65-F5344CB8AC3E}">
        <p14:creationId xmlns:p14="http://schemas.microsoft.com/office/powerpoint/2010/main" val="295618635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a:t>Profiles &amp; Technical Frameworks</a:t>
            </a:r>
            <a:r>
              <a:rPr lang="en-US" sz="7200" u="sng" dirty="0"/>
              <a:t/>
            </a:r>
            <a:br>
              <a:rPr lang="en-US" sz="7200" u="sng" dirty="0"/>
            </a:br>
            <a:r>
              <a:rPr lang="en-US" sz="2700" b="1" i="1" dirty="0"/>
              <a:t>W</a:t>
            </a:r>
            <a:r>
              <a:rPr lang="en-US" sz="2700" b="1" i="1" dirty="0" smtClean="0"/>
              <a:t>hite Paper –</a:t>
            </a:r>
            <a:r>
              <a:rPr lang="en-US" sz="2700" b="1" dirty="0" smtClean="0"/>
              <a:t> A Data Access Framework using IHE Profiles</a:t>
            </a:r>
            <a:r>
              <a:rPr lang="en-US" sz="2700" b="1" i="1" dirty="0" smtClean="0"/>
              <a:t> </a:t>
            </a:r>
            <a:endParaRPr lang="en-US" sz="2700" dirty="0"/>
          </a:p>
        </p:txBody>
      </p:sp>
      <p:sp>
        <p:nvSpPr>
          <p:cNvPr id="4" name="Content Placeholder 3"/>
          <p:cNvSpPr>
            <a:spLocks noGrp="1"/>
          </p:cNvSpPr>
          <p:nvPr>
            <p:ph sz="half" idx="2"/>
          </p:nvPr>
        </p:nvSpPr>
        <p:spPr>
          <a:xfrm>
            <a:off x="457200" y="1417638"/>
            <a:ext cx="4040188" cy="4708525"/>
          </a:xfrm>
        </p:spPr>
        <p:txBody>
          <a:bodyPr>
            <a:normAutofit lnSpcReduction="10000"/>
          </a:bodyPr>
          <a:lstStyle/>
          <a:p>
            <a:r>
              <a:rPr lang="en-US" dirty="0" smtClean="0"/>
              <a:t>Describes </a:t>
            </a:r>
            <a:r>
              <a:rPr lang="en-US" dirty="0"/>
              <a:t>a framework by which IHE profiles can support multiple means of access through a modular framework with substitutable components (profiles)</a:t>
            </a:r>
          </a:p>
          <a:p>
            <a:r>
              <a:rPr lang="en-US" dirty="0" smtClean="0"/>
              <a:t>Supports use cases around individual and population health</a:t>
            </a:r>
          </a:p>
          <a:p>
            <a:r>
              <a:rPr lang="en-US" dirty="0" smtClean="0"/>
              <a:t>Identifies gaps in existing profiles to meet use cases and requirements</a:t>
            </a:r>
          </a:p>
        </p:txBody>
      </p:sp>
      <p:sp>
        <p:nvSpPr>
          <p:cNvPr id="6" name="Content Placeholder 5"/>
          <p:cNvSpPr>
            <a:spLocks noGrp="1"/>
          </p:cNvSpPr>
          <p:nvPr>
            <p:ph sz="quarter" idx="4"/>
          </p:nvPr>
        </p:nvSpPr>
        <p:spPr>
          <a:xfrm>
            <a:off x="4645025" y="1417638"/>
            <a:ext cx="4041775" cy="4708525"/>
          </a:xfrm>
        </p:spPr>
        <p:txBody>
          <a:bodyPr/>
          <a:lstStyle/>
          <a:p>
            <a:r>
              <a:rPr lang="en-US" sz="2200" dirty="0"/>
              <a:t>Enterprise Architecture Frameworks</a:t>
            </a:r>
          </a:p>
          <a:p>
            <a:pPr lvl="1"/>
            <a:r>
              <a:rPr lang="en-US" sz="1800" dirty="0">
                <a:hlinkClick r:id="rId3"/>
              </a:rPr>
              <a:t>RM-ODP</a:t>
            </a:r>
            <a:endParaRPr lang="en-US" sz="1800" dirty="0"/>
          </a:p>
          <a:p>
            <a:pPr lvl="1"/>
            <a:r>
              <a:rPr lang="en-US" sz="1800" dirty="0" err="1">
                <a:hlinkClick r:id="rId4"/>
              </a:rPr>
              <a:t>Zachman</a:t>
            </a:r>
            <a:r>
              <a:rPr lang="en-US" sz="1800" dirty="0">
                <a:hlinkClick r:id="rId4"/>
              </a:rPr>
              <a:t> Framework</a:t>
            </a:r>
            <a:endParaRPr lang="en-US" sz="1800" dirty="0"/>
          </a:p>
          <a:p>
            <a:pPr lvl="1"/>
            <a:r>
              <a:rPr lang="en-US" sz="1800" dirty="0">
                <a:hlinkClick r:id="rId5"/>
              </a:rPr>
              <a:t>HL7 SAIF</a:t>
            </a:r>
            <a:endParaRPr lang="en-US" sz="1800" dirty="0"/>
          </a:p>
          <a:p>
            <a:r>
              <a:rPr lang="en-US" dirty="0" smtClean="0"/>
              <a:t>Approach</a:t>
            </a:r>
          </a:p>
          <a:p>
            <a:pPr lvl="1"/>
            <a:r>
              <a:rPr lang="en-US" sz="1800" dirty="0" smtClean="0"/>
              <a:t>Why: Business dimension</a:t>
            </a:r>
          </a:p>
          <a:p>
            <a:pPr lvl="1"/>
            <a:r>
              <a:rPr lang="en-US" sz="1800" dirty="0" smtClean="0"/>
              <a:t>What: Information dimension</a:t>
            </a:r>
          </a:p>
          <a:p>
            <a:pPr lvl="1"/>
            <a:r>
              <a:rPr lang="en-US" sz="1800" dirty="0" smtClean="0"/>
              <a:t>How: Behavioral dimension</a:t>
            </a:r>
          </a:p>
          <a:p>
            <a:pPr lvl="1"/>
            <a:r>
              <a:rPr lang="en-US" sz="1800" dirty="0" smtClean="0"/>
              <a:t>Where: Technology dimension</a:t>
            </a:r>
          </a:p>
          <a:p>
            <a:pPr lvl="1"/>
            <a:endParaRPr lang="en-US" sz="1800" dirty="0"/>
          </a:p>
        </p:txBody>
      </p:sp>
    </p:spTree>
    <p:extLst>
      <p:ext uri="{BB962C8B-B14F-4D97-AF65-F5344CB8AC3E}">
        <p14:creationId xmlns:p14="http://schemas.microsoft.com/office/powerpoint/2010/main" val="3487458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30468" y="1828799"/>
            <a:ext cx="4320664" cy="4298951"/>
          </a:xfrm>
        </p:spPr>
        <p:txBody>
          <a:bodyPr>
            <a:normAutofit/>
          </a:bodyPr>
          <a:lstStyle/>
          <a:p>
            <a:r>
              <a:rPr lang="en-US" dirty="0" smtClean="0">
                <a:solidFill>
                  <a:srgbClr val="000000"/>
                </a:solidFill>
              </a:rPr>
              <a:t>Patient Plan of Care (PPOC)</a:t>
            </a:r>
          </a:p>
          <a:p>
            <a:pPr lvl="1"/>
            <a:r>
              <a:rPr lang="en-US" dirty="0">
                <a:solidFill>
                  <a:srgbClr val="000000"/>
                </a:solidFill>
              </a:rPr>
              <a:t>A</a:t>
            </a:r>
            <a:r>
              <a:rPr lang="en-US" dirty="0" smtClean="0">
                <a:solidFill>
                  <a:srgbClr val="000000"/>
                </a:solidFill>
              </a:rPr>
              <a:t> framework for RNs contribution to the patients plan of care</a:t>
            </a:r>
          </a:p>
          <a:p>
            <a:pPr lvl="1"/>
            <a:r>
              <a:rPr lang="en-US" dirty="0" smtClean="0"/>
              <a:t>Exchange of information for assessments, diagnosis, interventions, and outcomes</a:t>
            </a:r>
          </a:p>
          <a:p>
            <a:pPr lvl="1"/>
            <a:r>
              <a:rPr lang="en-US" dirty="0" smtClean="0"/>
              <a:t>Defines implementation of an HL7 CDA document to represent coded nursing data elements for care planning</a:t>
            </a:r>
          </a:p>
          <a:p>
            <a:pPr lvl="1"/>
            <a:r>
              <a:rPr lang="en-US" dirty="0" smtClean="0"/>
              <a:t>Sits within a larger folder</a:t>
            </a:r>
            <a:endParaRPr lang="en-US" sz="1800" dirty="0" smtClean="0">
              <a:solidFill>
                <a:srgbClr val="000000"/>
              </a:solidFill>
            </a:endParaRPr>
          </a:p>
        </p:txBody>
      </p:sp>
      <p:sp>
        <p:nvSpPr>
          <p:cNvPr id="7" name="Date Placeholder 6"/>
          <p:cNvSpPr>
            <a:spLocks noGrp="1"/>
          </p:cNvSpPr>
          <p:nvPr>
            <p:ph type="dt" sz="half" idx="10"/>
          </p:nvPr>
        </p:nvSpPr>
        <p:spPr/>
        <p:txBody>
          <a:bodyPr/>
          <a:lstStyle/>
          <a:p>
            <a:fld id="{8A638191-4FBC-4953-A514-51DCB13F7E72}" type="datetime1">
              <a:rPr lang="en-US" smtClean="0"/>
              <a:pPr/>
              <a:t>7/30/14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18</a:t>
            </a:fld>
            <a:endParaRPr lang="en-US"/>
          </a:p>
        </p:txBody>
      </p:sp>
      <p:sp>
        <p:nvSpPr>
          <p:cNvPr id="10" name="Content Placeholder 3"/>
          <p:cNvSpPr>
            <a:spLocks noGrp="1"/>
          </p:cNvSpPr>
          <p:nvPr>
            <p:ph sz="half" idx="2"/>
          </p:nvPr>
        </p:nvSpPr>
        <p:spPr>
          <a:xfrm>
            <a:off x="4691052" y="1828799"/>
            <a:ext cx="4114800" cy="4081917"/>
          </a:xfrm>
        </p:spPr>
        <p:txBody>
          <a:bodyPr>
            <a:normAutofit lnSpcReduction="10000"/>
          </a:bodyPr>
          <a:lstStyle/>
          <a:p>
            <a:r>
              <a:rPr lang="en-US" dirty="0" err="1"/>
              <a:t>eNursing</a:t>
            </a:r>
            <a:r>
              <a:rPr lang="en-US" dirty="0"/>
              <a:t> Summary (ENS</a:t>
            </a:r>
            <a:r>
              <a:rPr lang="en-US" dirty="0" smtClean="0"/>
              <a:t>) </a:t>
            </a:r>
          </a:p>
          <a:p>
            <a:pPr lvl="1"/>
            <a:r>
              <a:rPr lang="en-US" dirty="0" smtClean="0"/>
              <a:t>Interoperable summary of nursing data for care transitions</a:t>
            </a:r>
          </a:p>
          <a:p>
            <a:pPr lvl="1"/>
            <a:r>
              <a:rPr lang="en-US" dirty="0" smtClean="0"/>
              <a:t>Data elements by-product of an international survey </a:t>
            </a:r>
          </a:p>
          <a:p>
            <a:pPr lvl="1"/>
            <a:endParaRPr lang="en-US" dirty="0" smtClean="0"/>
          </a:p>
          <a:p>
            <a:r>
              <a:rPr lang="en-US" dirty="0" smtClean="0"/>
              <a:t>Implementation </a:t>
            </a:r>
            <a:r>
              <a:rPr lang="en-US" dirty="0"/>
              <a:t>Priorities for IHE Nursing Subcommittee White </a:t>
            </a:r>
            <a:r>
              <a:rPr lang="en-US" dirty="0" smtClean="0"/>
              <a:t>Paper</a:t>
            </a:r>
          </a:p>
          <a:p>
            <a:pPr lvl="1"/>
            <a:r>
              <a:rPr lang="en-US" dirty="0" smtClean="0"/>
              <a:t>Support the uptake of PPOC and </a:t>
            </a:r>
            <a:r>
              <a:rPr lang="en-US" dirty="0" err="1" smtClean="0"/>
              <a:t>eNS</a:t>
            </a:r>
            <a:r>
              <a:rPr lang="en-US" dirty="0" smtClean="0"/>
              <a:t> profiles</a:t>
            </a:r>
          </a:p>
          <a:p>
            <a:pPr marL="457200" lvl="1" indent="0">
              <a:buNone/>
            </a:pPr>
            <a:endParaRPr lang="en-US" dirty="0" smtClean="0"/>
          </a:p>
          <a:p>
            <a:pPr lvl="1"/>
            <a:endParaRPr lang="en-US" dirty="0" smtClean="0"/>
          </a:p>
          <a:p>
            <a:pPr lvl="1"/>
            <a:endParaRPr lang="en-US" dirty="0"/>
          </a:p>
          <a:p>
            <a:pPr marL="457200" lvl="1" indent="0">
              <a:buNone/>
            </a:pPr>
            <a:endParaRPr lang="en-US" dirty="0" smtClean="0"/>
          </a:p>
        </p:txBody>
      </p:sp>
      <p:sp>
        <p:nvSpPr>
          <p:cNvPr id="5" name="Title 4"/>
          <p:cNvSpPr>
            <a:spLocks noGrp="1"/>
          </p:cNvSpPr>
          <p:nvPr>
            <p:ph type="title"/>
          </p:nvPr>
        </p:nvSpPr>
        <p:spPr/>
        <p:txBody>
          <a:bodyPr>
            <a:normAutofit fontScale="90000"/>
          </a:bodyPr>
          <a:lstStyle/>
          <a:p>
            <a:r>
              <a:rPr lang="en-US" u="sng" dirty="0" smtClean="0"/>
              <a:t>PCC Roadmap – Nursing</a:t>
            </a:r>
            <a:r>
              <a:rPr lang="en-US" dirty="0" smtClean="0"/>
              <a:t/>
            </a:r>
            <a:br>
              <a:rPr lang="en-US" dirty="0" smtClean="0"/>
            </a:br>
            <a:r>
              <a:rPr lang="en-US" sz="2700" b="1" i="1" dirty="0" smtClean="0"/>
              <a:t>Existing Profiles for Nursing</a:t>
            </a:r>
            <a:endParaRPr lang="en-US" sz="2700" b="1" i="1" dirty="0"/>
          </a:p>
        </p:txBody>
      </p:sp>
    </p:spTree>
    <p:extLst>
      <p:ext uri="{BB962C8B-B14F-4D97-AF65-F5344CB8AC3E}">
        <p14:creationId xmlns:p14="http://schemas.microsoft.com/office/powerpoint/2010/main" val="12312541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892" y="268535"/>
            <a:ext cx="8229600" cy="1143000"/>
          </a:xfrm>
        </p:spPr>
        <p:txBody>
          <a:bodyPr>
            <a:normAutofit fontScale="90000"/>
          </a:bodyPr>
          <a:lstStyle/>
          <a:p>
            <a:r>
              <a:rPr lang="en-US" u="sng" dirty="0"/>
              <a:t>PCC Roadmap – Nursing</a:t>
            </a:r>
            <a:r>
              <a:rPr lang="en-US" dirty="0"/>
              <a:t/>
            </a:r>
            <a:br>
              <a:rPr lang="en-US" dirty="0"/>
            </a:br>
            <a:r>
              <a:rPr lang="en-US" sz="2700" b="1" i="1" dirty="0"/>
              <a:t>Existing Profiles for Nursing</a:t>
            </a:r>
            <a:endParaRPr lang="en-US" sz="2700" u="sng" dirty="0"/>
          </a:p>
        </p:txBody>
      </p:sp>
      <p:sp>
        <p:nvSpPr>
          <p:cNvPr id="4" name="Content Placeholder 3"/>
          <p:cNvSpPr>
            <a:spLocks noGrp="1"/>
          </p:cNvSpPr>
          <p:nvPr>
            <p:ph sz="half" idx="2"/>
          </p:nvPr>
        </p:nvSpPr>
        <p:spPr>
          <a:xfrm>
            <a:off x="534387" y="2002631"/>
            <a:ext cx="3961413" cy="3951288"/>
          </a:xfrm>
        </p:spPr>
        <p:txBody>
          <a:bodyPr>
            <a:normAutofit/>
          </a:bodyPr>
          <a:lstStyle/>
          <a:p>
            <a:r>
              <a:rPr lang="en-US" dirty="0" smtClean="0"/>
              <a:t>Patient Care Plan (</a:t>
            </a:r>
            <a:r>
              <a:rPr lang="en-US" dirty="0" err="1" smtClean="0"/>
              <a:t>PtCP</a:t>
            </a:r>
            <a:r>
              <a:rPr lang="en-US" dirty="0" smtClean="0"/>
              <a:t>)</a:t>
            </a:r>
          </a:p>
          <a:p>
            <a:pPr marL="800100" lvl="1">
              <a:defRPr/>
            </a:pPr>
            <a:r>
              <a:rPr lang="en-US" dirty="0"/>
              <a:t>Content profile defining a centralized care plan to meet the needs of many stakeholders</a:t>
            </a:r>
          </a:p>
          <a:p>
            <a:pPr marL="800100" lvl="1">
              <a:defRPr/>
            </a:pPr>
            <a:r>
              <a:rPr lang="en-US" dirty="0"/>
              <a:t>Creates opportunity for reconciliation/consolidation of disparate care plans</a:t>
            </a:r>
          </a:p>
          <a:p>
            <a:pPr marL="800100" lvl="1">
              <a:defRPr/>
            </a:pPr>
            <a:r>
              <a:rPr lang="en-US" dirty="0"/>
              <a:t>Addresses Treatment Plans, Plans of Care and Care Plans</a:t>
            </a:r>
          </a:p>
          <a:p>
            <a:pPr lvl="1"/>
            <a:endParaRPr lang="en-US" sz="1800" dirty="0" smtClean="0">
              <a:solidFill>
                <a:srgbClr val="000000"/>
              </a:solidFill>
            </a:endParaRPr>
          </a:p>
        </p:txBody>
      </p:sp>
      <p:sp>
        <p:nvSpPr>
          <p:cNvPr id="7" name="Date Placeholder 6"/>
          <p:cNvSpPr>
            <a:spLocks noGrp="1"/>
          </p:cNvSpPr>
          <p:nvPr>
            <p:ph type="dt" sz="half" idx="10"/>
          </p:nvPr>
        </p:nvSpPr>
        <p:spPr/>
        <p:txBody>
          <a:bodyPr/>
          <a:lstStyle/>
          <a:p>
            <a:fld id="{8A638191-4FBC-4953-A514-51DCB13F7E72}" type="datetime1">
              <a:rPr lang="en-US" smtClean="0"/>
              <a:pPr/>
              <a:t>7/30/14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19</a:t>
            </a:fld>
            <a:endParaRPr lang="en-US"/>
          </a:p>
        </p:txBody>
      </p:sp>
      <p:sp>
        <p:nvSpPr>
          <p:cNvPr id="10" name="Content Placeholder 3"/>
          <p:cNvSpPr>
            <a:spLocks noGrp="1"/>
          </p:cNvSpPr>
          <p:nvPr>
            <p:ph sz="half" idx="2"/>
          </p:nvPr>
        </p:nvSpPr>
        <p:spPr>
          <a:xfrm>
            <a:off x="4767252" y="1839912"/>
            <a:ext cx="4114800" cy="3951288"/>
          </a:xfrm>
        </p:spPr>
        <p:txBody>
          <a:bodyPr>
            <a:normAutofit/>
          </a:bodyPr>
          <a:lstStyle/>
          <a:p>
            <a:pPr marL="457200" lvl="1" indent="0">
              <a:buNone/>
            </a:pPr>
            <a:endParaRPr lang="en-US" dirty="0"/>
          </a:p>
          <a:p>
            <a:pPr marL="457200" lvl="1" indent="0">
              <a:buNone/>
            </a:pPr>
            <a:endParaRPr lang="en-US" dirty="0" smtClean="0"/>
          </a:p>
        </p:txBody>
      </p:sp>
      <p:pic>
        <p:nvPicPr>
          <p:cNvPr id="9" name="Content Placeholder 3"/>
          <p:cNvPicPr>
            <a:picLocks noGrp="1" noChangeAspect="1"/>
          </p:cNvPicPr>
          <p:nvPr>
            <p:ph sz="half" idx="2"/>
          </p:nvPr>
        </p:nvPicPr>
        <p:blipFill>
          <a:blip r:embed="rId2"/>
          <a:srcRect t="-5278" b="-5278"/>
          <a:stretch>
            <a:fillRect/>
          </a:stretch>
        </p:blipFill>
        <p:spPr>
          <a:xfrm>
            <a:off x="4657271" y="1839912"/>
            <a:ext cx="3791857" cy="3922090"/>
          </a:xfrm>
        </p:spPr>
      </p:pic>
    </p:spTree>
    <p:extLst>
      <p:ext uri="{BB962C8B-B14F-4D97-AF65-F5344CB8AC3E}">
        <p14:creationId xmlns:p14="http://schemas.microsoft.com/office/powerpoint/2010/main" val="2205443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smtClean="0"/>
              <a:t>Today’s Presenters</a:t>
            </a:r>
            <a:endParaRPr lang="en-US" sz="4000" u="sng" dirty="0"/>
          </a:p>
        </p:txBody>
      </p:sp>
      <p:pic>
        <p:nvPicPr>
          <p:cNvPr id="3" name="Content Placeholder 2" descr="Southerland_Tone1_IMG_3405_crop_sm.jp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16538"/>
          <a:stretch/>
        </p:blipFill>
        <p:spPr>
          <a:xfrm>
            <a:off x="781050" y="1417638"/>
            <a:ext cx="2725738" cy="3219450"/>
          </a:xfrm>
        </p:spPr>
      </p:pic>
      <p:sp>
        <p:nvSpPr>
          <p:cNvPr id="6" name="TextBox 5"/>
          <p:cNvSpPr txBox="1"/>
          <p:nvPr/>
        </p:nvSpPr>
        <p:spPr>
          <a:xfrm>
            <a:off x="4470862" y="4999865"/>
            <a:ext cx="4673138" cy="1138773"/>
          </a:xfrm>
          <a:prstGeom prst="rect">
            <a:avLst/>
          </a:prstGeom>
          <a:noFill/>
        </p:spPr>
        <p:txBody>
          <a:bodyPr wrap="square" rtlCol="0">
            <a:spAutoFit/>
          </a:bodyPr>
          <a:lstStyle/>
          <a:p>
            <a:r>
              <a:rPr lang="en-US" sz="2000" b="1" dirty="0" smtClean="0"/>
              <a:t>Denise Maxwell-Downing, MS, BSN, RN</a:t>
            </a:r>
          </a:p>
          <a:p>
            <a:r>
              <a:rPr lang="en-US" sz="1600" i="1" dirty="0" smtClean="0"/>
              <a:t>Planning Committee Nursing Chair, IHE PCC</a:t>
            </a:r>
          </a:p>
          <a:p>
            <a:r>
              <a:rPr lang="en-US" sz="1600" i="1" dirty="0" smtClean="0"/>
              <a:t>Perioperative Informatics </a:t>
            </a:r>
            <a:r>
              <a:rPr lang="en-US" sz="1600" i="1" dirty="0"/>
              <a:t>Nurse </a:t>
            </a:r>
            <a:r>
              <a:rPr lang="en-US" sz="1600" i="1" dirty="0" smtClean="0"/>
              <a:t>Specialist, AORN – Assoc of </a:t>
            </a:r>
            <a:r>
              <a:rPr lang="en-US" sz="1600" i="1" dirty="0" err="1" smtClean="0"/>
              <a:t>periOperative</a:t>
            </a:r>
            <a:r>
              <a:rPr lang="en-US" sz="1600" i="1" dirty="0" smtClean="0"/>
              <a:t> Registered Nurses</a:t>
            </a:r>
          </a:p>
        </p:txBody>
      </p:sp>
      <p:sp>
        <p:nvSpPr>
          <p:cNvPr id="7" name="TextBox 6"/>
          <p:cNvSpPr txBox="1"/>
          <p:nvPr/>
        </p:nvSpPr>
        <p:spPr>
          <a:xfrm>
            <a:off x="329739" y="4999865"/>
            <a:ext cx="4141124" cy="1384995"/>
          </a:xfrm>
          <a:prstGeom prst="rect">
            <a:avLst/>
          </a:prstGeom>
          <a:noFill/>
        </p:spPr>
        <p:txBody>
          <a:bodyPr wrap="square" rtlCol="0">
            <a:spAutoFit/>
          </a:bodyPr>
          <a:lstStyle/>
          <a:p>
            <a:r>
              <a:rPr lang="en-US" sz="2000" b="1" dirty="0" smtClean="0"/>
              <a:t>Tone Southerland</a:t>
            </a:r>
            <a:endParaRPr lang="en-US" sz="2000" i="1" dirty="0" smtClean="0"/>
          </a:p>
          <a:p>
            <a:r>
              <a:rPr lang="en-US" sz="1600" i="1" dirty="0" smtClean="0"/>
              <a:t>Planning Committee Chair, IHE PCC</a:t>
            </a:r>
          </a:p>
          <a:p>
            <a:r>
              <a:rPr lang="en-US" sz="1600" i="1" dirty="0" smtClean="0"/>
              <a:t>Standards and Interoperability Architect, Ready Computing</a:t>
            </a:r>
            <a:endParaRPr lang="en-US" sz="1600" b="1" dirty="0" smtClean="0"/>
          </a:p>
          <a:p>
            <a:endParaRPr lang="en-US" sz="1600" i="1" dirty="0" smtClean="0"/>
          </a:p>
        </p:txBody>
      </p:sp>
      <p:pic>
        <p:nvPicPr>
          <p:cNvPr id="9" name="Picture 8"/>
          <p:cNvPicPr>
            <a:picLocks noChangeAspect="1"/>
          </p:cNvPicPr>
          <p:nvPr/>
        </p:nvPicPr>
        <p:blipFill>
          <a:blip r:embed="rId4"/>
          <a:stretch>
            <a:fillRect/>
          </a:stretch>
        </p:blipFill>
        <p:spPr>
          <a:xfrm>
            <a:off x="5107374" y="1417638"/>
            <a:ext cx="2585921" cy="3257589"/>
          </a:xfrm>
          <a:prstGeom prst="rect">
            <a:avLst/>
          </a:prstGeom>
        </p:spPr>
      </p:pic>
    </p:spTree>
    <p:extLst>
      <p:ext uri="{BB962C8B-B14F-4D97-AF65-F5344CB8AC3E}">
        <p14:creationId xmlns:p14="http://schemas.microsoft.com/office/powerpoint/2010/main" val="131061320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smtClean="0"/>
              <a:t>PCC Roadmap – Nursing</a:t>
            </a:r>
            <a:r>
              <a:rPr lang="en-US" sz="4900" u="sng" dirty="0" smtClean="0"/>
              <a:t/>
            </a:r>
            <a:br>
              <a:rPr lang="en-US" sz="4900" u="sng" dirty="0" smtClean="0"/>
            </a:br>
            <a:r>
              <a:rPr lang="en-US" sz="2700" b="1" i="1" dirty="0" smtClean="0"/>
              <a:t>New Directions</a:t>
            </a:r>
            <a:endParaRPr lang="en-US" sz="2700" b="1" i="1" dirty="0"/>
          </a:p>
        </p:txBody>
      </p:sp>
      <p:sp>
        <p:nvSpPr>
          <p:cNvPr id="3" name="Content Placeholder 2"/>
          <p:cNvSpPr>
            <a:spLocks noGrp="1"/>
          </p:cNvSpPr>
          <p:nvPr>
            <p:ph idx="1"/>
          </p:nvPr>
        </p:nvSpPr>
        <p:spPr>
          <a:xfrm>
            <a:off x="457200" y="1417638"/>
            <a:ext cx="8229600" cy="4881562"/>
          </a:xfrm>
        </p:spPr>
        <p:txBody>
          <a:bodyPr/>
          <a:lstStyle/>
          <a:p>
            <a:pPr marL="0" indent="0">
              <a:buNone/>
            </a:pPr>
            <a:r>
              <a:rPr lang="en-US" sz="2800" dirty="0" smtClean="0">
                <a:solidFill>
                  <a:srgbClr val="000000"/>
                </a:solidFill>
              </a:rPr>
              <a:t>We have content today, need workflow tomorrow to provide further guidance on how to use that content in a meaningful way</a:t>
            </a:r>
          </a:p>
          <a:p>
            <a:pPr lvl="1"/>
            <a:r>
              <a:rPr lang="en-US" sz="2400" dirty="0" smtClean="0">
                <a:solidFill>
                  <a:srgbClr val="000000"/>
                </a:solidFill>
              </a:rPr>
              <a:t>Communication Workflows</a:t>
            </a:r>
          </a:p>
          <a:p>
            <a:pPr lvl="1"/>
            <a:r>
              <a:rPr lang="en-US" sz="2400" dirty="0" smtClean="0">
                <a:solidFill>
                  <a:srgbClr val="000000"/>
                </a:solidFill>
              </a:rPr>
              <a:t>Care Coordination Workflows</a:t>
            </a:r>
          </a:p>
          <a:p>
            <a:pPr lvl="1"/>
            <a:endParaRPr lang="en-US" sz="2400" dirty="0" smtClean="0">
              <a:solidFill>
                <a:srgbClr val="000000"/>
              </a:solidFill>
            </a:endParaRPr>
          </a:p>
          <a:p>
            <a:pPr marL="0" indent="0">
              <a:buNone/>
            </a:pPr>
            <a:endParaRPr lang="en-US" dirty="0"/>
          </a:p>
          <a:p>
            <a:endParaRPr lang="en-US" dirty="0"/>
          </a:p>
        </p:txBody>
      </p:sp>
      <p:pic>
        <p:nvPicPr>
          <p:cNvPr id="4" name="Picture 3"/>
          <p:cNvPicPr>
            <a:picLocks noChangeAspect="1"/>
          </p:cNvPicPr>
          <p:nvPr/>
        </p:nvPicPr>
        <p:blipFill>
          <a:blip r:embed="rId3"/>
          <a:stretch>
            <a:fillRect/>
          </a:stretch>
        </p:blipFill>
        <p:spPr>
          <a:xfrm>
            <a:off x="307755" y="3591559"/>
            <a:ext cx="8528489" cy="3266441"/>
          </a:xfrm>
          <a:prstGeom prst="rect">
            <a:avLst/>
          </a:prstGeom>
        </p:spPr>
      </p:pic>
    </p:spTree>
    <p:extLst>
      <p:ext uri="{BB962C8B-B14F-4D97-AF65-F5344CB8AC3E}">
        <p14:creationId xmlns:p14="http://schemas.microsoft.com/office/powerpoint/2010/main" val="26370971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4000" u="sng" dirty="0" smtClean="0"/>
              <a:t>How to Participate in </a:t>
            </a:r>
            <a:r>
              <a:rPr lang="en-US" sz="4000" u="sng" dirty="0" smtClean="0"/>
              <a:t>PCC</a:t>
            </a:r>
            <a:br>
              <a:rPr lang="en-US" sz="4000" u="sng" dirty="0" smtClean="0"/>
            </a:br>
            <a:r>
              <a:rPr lang="en-US" sz="2400" b="1" i="1" dirty="0"/>
              <a:t>IHE International Membership is </a:t>
            </a:r>
            <a:r>
              <a:rPr lang="en-US" sz="2400" b="1" i="1" dirty="0" smtClean="0"/>
              <a:t>Free</a:t>
            </a:r>
            <a:endParaRPr lang="en-US" sz="2400" u="sng" dirty="0"/>
          </a:p>
        </p:txBody>
      </p:sp>
      <p:sp>
        <p:nvSpPr>
          <p:cNvPr id="3" name="Content Placeholder 2"/>
          <p:cNvSpPr>
            <a:spLocks noGrp="1"/>
          </p:cNvSpPr>
          <p:nvPr>
            <p:ph idx="1"/>
          </p:nvPr>
        </p:nvSpPr>
        <p:spPr>
          <a:xfrm>
            <a:off x="381000" y="1676400"/>
            <a:ext cx="8610600" cy="4525963"/>
          </a:xfrm>
        </p:spPr>
        <p:txBody>
          <a:bodyPr>
            <a:normAutofit fontScale="85000" lnSpcReduction="20000"/>
          </a:bodyPr>
          <a:lstStyle/>
          <a:p>
            <a:pPr lvl="1">
              <a:buNone/>
            </a:pPr>
            <a:endParaRPr lang="en-US" sz="1300" dirty="0" smtClean="0"/>
          </a:p>
          <a:p>
            <a:r>
              <a:rPr lang="en-US" sz="3400" dirty="0" smtClean="0"/>
              <a:t>Apply for IHE International Organizational Membership</a:t>
            </a:r>
          </a:p>
          <a:p>
            <a:pPr lvl="1"/>
            <a:r>
              <a:rPr lang="en-US" sz="2600" dirty="0" smtClean="0"/>
              <a:t>Visit: </a:t>
            </a:r>
            <a:r>
              <a:rPr lang="en-US" sz="2600" dirty="0" smtClean="0">
                <a:hlinkClick r:id="rId2"/>
              </a:rPr>
              <a:t>www.ihe.net/join</a:t>
            </a:r>
            <a:endParaRPr lang="en-US" sz="2600" dirty="0" smtClean="0"/>
          </a:p>
          <a:p>
            <a:pPr lvl="1"/>
            <a:r>
              <a:rPr lang="en-US" sz="2600" dirty="0" smtClean="0">
                <a:hlinkClick r:id="rId3"/>
              </a:rPr>
              <a:t>Review IHE's 400+ Organizational Members</a:t>
            </a:r>
            <a:endParaRPr lang="en-US" sz="2600" dirty="0" smtClean="0"/>
          </a:p>
          <a:p>
            <a:pPr lvl="1">
              <a:buNone/>
            </a:pPr>
            <a:endParaRPr lang="en-US" sz="1400" dirty="0" smtClean="0"/>
          </a:p>
          <a:p>
            <a:pPr lvl="1">
              <a:buNone/>
            </a:pPr>
            <a:endParaRPr lang="en-US" sz="900" dirty="0" smtClean="0"/>
          </a:p>
          <a:p>
            <a:r>
              <a:rPr lang="en-US" sz="3400" dirty="0" smtClean="0"/>
              <a:t>Participate in IHE Domains &amp; Committees</a:t>
            </a:r>
          </a:p>
          <a:p>
            <a:pPr lvl="1"/>
            <a:r>
              <a:rPr lang="en-US" sz="2600" dirty="0"/>
              <a:t>IHE Organizational Members </a:t>
            </a:r>
            <a:r>
              <a:rPr lang="en-US" sz="2600" dirty="0" smtClean="0"/>
              <a:t>only</a:t>
            </a:r>
          </a:p>
          <a:p>
            <a:pPr lvl="1"/>
            <a:r>
              <a:rPr lang="en-US" sz="2600" dirty="0" smtClean="0"/>
              <a:t>13 Clinical and Operational Domains </a:t>
            </a:r>
          </a:p>
          <a:p>
            <a:pPr lvl="1"/>
            <a:r>
              <a:rPr lang="en-US" sz="2600" dirty="0" smtClean="0"/>
              <a:t>Each Domain has one planning and one technical committee</a:t>
            </a:r>
          </a:p>
          <a:p>
            <a:pPr lvl="1">
              <a:buNone/>
            </a:pPr>
            <a:endParaRPr lang="en-US" sz="900" dirty="0" smtClean="0"/>
          </a:p>
          <a:p>
            <a:r>
              <a:rPr lang="en-US" sz="3400" dirty="0" smtClean="0"/>
              <a:t>Non-members participate in comment periods and implement IHE Technical Frameworks</a:t>
            </a:r>
          </a:p>
          <a:p>
            <a:endParaRPr lang="en-US" sz="1000" dirty="0" smtClean="0"/>
          </a:p>
        </p:txBody>
      </p:sp>
      <p:sp>
        <p:nvSpPr>
          <p:cNvPr id="4" name="Date Placeholder 3"/>
          <p:cNvSpPr>
            <a:spLocks noGrp="1"/>
          </p:cNvSpPr>
          <p:nvPr>
            <p:ph type="dt" sz="half" idx="10"/>
          </p:nvPr>
        </p:nvSpPr>
        <p:spPr/>
        <p:txBody>
          <a:bodyPr/>
          <a:lstStyle/>
          <a:p>
            <a:fld id="{D013DACC-6A8D-4744-A783-9FCE56A4ADCF}" type="datetime1">
              <a:rPr lang="en-US" smtClean="0"/>
              <a:pPr/>
              <a:t>7/30/14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21</a:t>
            </a:fld>
            <a:endParaRPr lang="en-US" dirty="0"/>
          </a:p>
        </p:txBody>
      </p:sp>
    </p:spTree>
    <p:extLst>
      <p:ext uri="{BB962C8B-B14F-4D97-AF65-F5344CB8AC3E}">
        <p14:creationId xmlns:p14="http://schemas.microsoft.com/office/powerpoint/2010/main" val="193308328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4489463" y="1143000"/>
            <a:ext cx="4317329" cy="4572000"/>
          </a:xfrm>
          <a:noFill/>
          <a:ln>
            <a:solidFill>
              <a:schemeClr val="accent1"/>
            </a:solidFill>
          </a:ln>
        </p:spPr>
        <p:txBody>
          <a:bodyPr>
            <a:normAutofit/>
          </a:bodyPr>
          <a:lstStyle/>
          <a:p>
            <a:pPr>
              <a:buNone/>
            </a:pPr>
            <a:r>
              <a:rPr lang="en-US" b="1" dirty="0" smtClean="0"/>
              <a:t>Contact Information</a:t>
            </a:r>
          </a:p>
          <a:p>
            <a:r>
              <a:rPr lang="en-US" sz="2000" dirty="0" smtClean="0">
                <a:hlinkClick r:id="rId3"/>
              </a:rPr>
              <a:t>ihe@himss.org</a:t>
            </a:r>
            <a:endParaRPr lang="en-US" sz="2000" dirty="0" smtClean="0"/>
          </a:p>
          <a:p>
            <a:r>
              <a:rPr lang="en-US" sz="2000" dirty="0" smtClean="0"/>
              <a:t>Co-chair:  </a:t>
            </a:r>
            <a:r>
              <a:rPr lang="en-US" sz="2000" dirty="0" smtClean="0">
                <a:hlinkClick r:id="rId4" action="ppaction://hlinkfile"/>
              </a:rPr>
              <a:t>Laura Heermann Langford</a:t>
            </a:r>
            <a:endParaRPr lang="en-US" sz="2000" dirty="0" smtClean="0"/>
          </a:p>
          <a:p>
            <a:r>
              <a:rPr lang="en-US" sz="2000" dirty="0" smtClean="0"/>
              <a:t>Co-chair:  </a:t>
            </a:r>
            <a:r>
              <a:rPr lang="en-US" sz="2000" dirty="0" smtClean="0">
                <a:hlinkClick r:id="rId5"/>
              </a:rPr>
              <a:t>Tone Southerland</a:t>
            </a:r>
            <a:endParaRPr lang="en-US" sz="2000" dirty="0" smtClean="0"/>
          </a:p>
          <a:p>
            <a:r>
              <a:rPr lang="en-US" sz="2000" dirty="0" smtClean="0">
                <a:hlinkClick r:id="rId6"/>
              </a:rPr>
              <a:t>pccplan@googlegroups.com</a:t>
            </a:r>
            <a:endParaRPr lang="en-US" sz="2000" dirty="0" smtClean="0"/>
          </a:p>
          <a:p>
            <a:r>
              <a:rPr lang="en-US" sz="2000" dirty="0" err="1" smtClean="0"/>
              <a:t>IHE.net</a:t>
            </a:r>
            <a:r>
              <a:rPr lang="en-US" sz="2000" dirty="0" smtClean="0"/>
              <a:t> page:</a:t>
            </a:r>
          </a:p>
          <a:p>
            <a:pPr lvl="1"/>
            <a:r>
              <a:rPr lang="en-US" sz="1600" dirty="0" smtClean="0">
                <a:hlinkClick r:id="rId7"/>
              </a:rPr>
              <a:t>http</a:t>
            </a:r>
            <a:r>
              <a:rPr lang="en-US" sz="1600" dirty="0">
                <a:hlinkClick r:id="rId7"/>
              </a:rPr>
              <a:t>://www.ihe.net/Patient_Care_Coordination</a:t>
            </a:r>
            <a:r>
              <a:rPr lang="en-US" sz="1600" dirty="0" smtClean="0">
                <a:hlinkClick r:id="rId7"/>
              </a:rPr>
              <a:t>/</a:t>
            </a:r>
            <a:endParaRPr lang="en-US" sz="1600" dirty="0" smtClean="0"/>
          </a:p>
          <a:p>
            <a:r>
              <a:rPr lang="en-US" sz="2000" dirty="0" smtClean="0"/>
              <a:t>Wiki page:</a:t>
            </a:r>
          </a:p>
          <a:p>
            <a:pPr lvl="1"/>
            <a:r>
              <a:rPr lang="en-US" sz="1600" dirty="0" smtClean="0">
                <a:hlinkClick r:id="rId8"/>
              </a:rPr>
              <a:t>http://bit.ly/IHEPCCPlan</a:t>
            </a:r>
            <a:endParaRPr lang="en-US" sz="1600" dirty="0" smtClean="0"/>
          </a:p>
          <a:p>
            <a:endParaRPr lang="en-US" dirty="0" smtClean="0"/>
          </a:p>
        </p:txBody>
      </p:sp>
      <p:sp>
        <p:nvSpPr>
          <p:cNvPr id="2" name="Title 1"/>
          <p:cNvSpPr>
            <a:spLocks noGrp="1"/>
          </p:cNvSpPr>
          <p:nvPr>
            <p:ph type="title"/>
          </p:nvPr>
        </p:nvSpPr>
        <p:spPr>
          <a:xfrm>
            <a:off x="381000" y="0"/>
            <a:ext cx="8229600" cy="1143000"/>
          </a:xfrm>
        </p:spPr>
        <p:txBody>
          <a:bodyPr>
            <a:normAutofit/>
          </a:bodyPr>
          <a:lstStyle/>
          <a:p>
            <a:r>
              <a:rPr lang="en-US" sz="4000" u="sng" dirty="0" smtClean="0"/>
              <a:t>PCC Planning Responsibilities </a:t>
            </a:r>
            <a:endParaRPr lang="en-US" sz="4000" u="sng" dirty="0"/>
          </a:p>
        </p:txBody>
      </p:sp>
      <p:sp>
        <p:nvSpPr>
          <p:cNvPr id="7" name="Date Placeholder 6"/>
          <p:cNvSpPr>
            <a:spLocks noGrp="1"/>
          </p:cNvSpPr>
          <p:nvPr>
            <p:ph type="dt" sz="half" idx="10"/>
          </p:nvPr>
        </p:nvSpPr>
        <p:spPr/>
        <p:txBody>
          <a:bodyPr/>
          <a:lstStyle/>
          <a:p>
            <a:fld id="{8A638191-4FBC-4953-A514-51DCB13F7E72}" type="datetime1">
              <a:rPr lang="en-US" smtClean="0"/>
              <a:pPr/>
              <a:t>7/30/14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22</a:t>
            </a:fld>
            <a:endParaRPr lang="en-US" dirty="0"/>
          </a:p>
        </p:txBody>
      </p:sp>
      <p:sp>
        <p:nvSpPr>
          <p:cNvPr id="9" name="Content Placeholder 3"/>
          <p:cNvSpPr txBox="1">
            <a:spLocks/>
          </p:cNvSpPr>
          <p:nvPr/>
        </p:nvSpPr>
        <p:spPr>
          <a:xfrm>
            <a:off x="225432" y="1143000"/>
            <a:ext cx="4114800" cy="4572000"/>
          </a:xfrm>
          <a:prstGeom prst="rect">
            <a:avLst/>
          </a:prstGeom>
          <a:ln>
            <a:solidFill>
              <a:schemeClr val="accent1"/>
            </a:solidFill>
          </a:ln>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Planning Committee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Recruitment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Education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Review IHE Profiles Proposals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Identifies committee priorities and problems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smtClean="0"/>
              <a:t>Planning for 2014-2015</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smtClean="0"/>
              <a:t>Committee Roadmap</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4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3" name="Picture 3" descr="C:\Documents and Settings\croth\Local Settings\Temporary Internet Files\Content.IE5\33UAPVW9\MC900347445[1].wmf"/>
          <p:cNvPicPr>
            <a:picLocks noChangeAspect="1" noChangeArrowheads="1"/>
          </p:cNvPicPr>
          <p:nvPr/>
        </p:nvPicPr>
        <p:blipFill>
          <a:blip r:embed="rId9" cstate="print"/>
          <a:srcRect/>
          <a:stretch>
            <a:fillRect/>
          </a:stretch>
        </p:blipFill>
        <p:spPr bwMode="auto">
          <a:xfrm>
            <a:off x="3810000" y="5334000"/>
            <a:ext cx="1096027" cy="1368497"/>
          </a:xfrm>
          <a:prstGeom prst="rect">
            <a:avLst/>
          </a:prstGeom>
          <a:noFill/>
          <a:ln w="9525">
            <a:noFill/>
            <a:miter lim="800000"/>
            <a:headEnd/>
            <a:tailEnd/>
          </a:ln>
        </p:spPr>
      </p:pic>
    </p:spTree>
    <p:extLst>
      <p:ext uri="{BB962C8B-B14F-4D97-AF65-F5344CB8AC3E}">
        <p14:creationId xmlns:p14="http://schemas.microsoft.com/office/powerpoint/2010/main" val="42130709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4648200" y="1143000"/>
            <a:ext cx="4191000" cy="4572000"/>
          </a:xfrm>
          <a:noFill/>
          <a:ln>
            <a:solidFill>
              <a:schemeClr val="accent1"/>
            </a:solidFill>
          </a:ln>
        </p:spPr>
        <p:txBody>
          <a:bodyPr>
            <a:normAutofit/>
          </a:bodyPr>
          <a:lstStyle/>
          <a:p>
            <a:pPr>
              <a:buNone/>
            </a:pPr>
            <a:r>
              <a:rPr lang="en-US" b="1" dirty="0" smtClean="0"/>
              <a:t>Contact Information</a:t>
            </a:r>
          </a:p>
          <a:p>
            <a:r>
              <a:rPr lang="en-US" sz="2000" dirty="0">
                <a:hlinkClick r:id="rId2"/>
              </a:rPr>
              <a:t>ihe@himss.org</a:t>
            </a:r>
            <a:endParaRPr lang="en-US" sz="2000" dirty="0"/>
          </a:p>
          <a:p>
            <a:r>
              <a:rPr lang="en-US" sz="2000" dirty="0"/>
              <a:t>Co-chair:  </a:t>
            </a:r>
            <a:r>
              <a:rPr lang="en-US" sz="2000" dirty="0" smtClean="0">
                <a:hlinkClick r:id="rId3" action="ppaction://hlinkfile"/>
              </a:rPr>
              <a:t>Emma Jones</a:t>
            </a:r>
            <a:endParaRPr lang="en-US" sz="2000" dirty="0"/>
          </a:p>
          <a:p>
            <a:r>
              <a:rPr lang="en-US" sz="2000" dirty="0"/>
              <a:t>Co-chair:  </a:t>
            </a:r>
            <a:r>
              <a:rPr lang="en-US" sz="2000" dirty="0" smtClean="0">
                <a:hlinkClick r:id="rId4"/>
              </a:rPr>
              <a:t>Laura Bright</a:t>
            </a:r>
            <a:r>
              <a:rPr lang="en-US" sz="2000" dirty="0" smtClean="0"/>
              <a:t> (incumbent)</a:t>
            </a:r>
            <a:endParaRPr lang="en-US" sz="2000" dirty="0"/>
          </a:p>
          <a:p>
            <a:r>
              <a:rPr lang="en-US" sz="2000" dirty="0" smtClean="0">
                <a:hlinkClick r:id="rId5"/>
              </a:rPr>
              <a:t>pcctech@</a:t>
            </a:r>
            <a:r>
              <a:rPr lang="en-US" sz="2000" dirty="0">
                <a:hlinkClick r:id="rId5"/>
              </a:rPr>
              <a:t>googlegroups.com</a:t>
            </a:r>
            <a:endParaRPr lang="en-US" sz="2000" dirty="0"/>
          </a:p>
          <a:p>
            <a:r>
              <a:rPr lang="en-US" sz="2000" dirty="0" err="1"/>
              <a:t>IHE.net</a:t>
            </a:r>
            <a:r>
              <a:rPr lang="en-US" sz="2000" dirty="0"/>
              <a:t> </a:t>
            </a:r>
            <a:r>
              <a:rPr lang="en-US" sz="2000" dirty="0" smtClean="0"/>
              <a:t>page:</a:t>
            </a:r>
          </a:p>
          <a:p>
            <a:pPr lvl="1"/>
            <a:r>
              <a:rPr lang="en-US" sz="1600" dirty="0" smtClean="0">
                <a:hlinkClick r:id="rId6"/>
              </a:rPr>
              <a:t>http</a:t>
            </a:r>
            <a:r>
              <a:rPr lang="en-US" sz="1600" dirty="0">
                <a:hlinkClick r:id="rId6"/>
              </a:rPr>
              <a:t>://ihe.net/Patient_Care_Coordination</a:t>
            </a:r>
            <a:r>
              <a:rPr lang="en-US" sz="1600" dirty="0" smtClean="0">
                <a:hlinkClick r:id="rId6"/>
              </a:rPr>
              <a:t>/</a:t>
            </a:r>
            <a:endParaRPr lang="en-US" sz="1600" dirty="0"/>
          </a:p>
          <a:p>
            <a:r>
              <a:rPr lang="en-US" sz="2000" dirty="0"/>
              <a:t>Wiki </a:t>
            </a:r>
            <a:r>
              <a:rPr lang="en-US" sz="2000" dirty="0" smtClean="0"/>
              <a:t>page:</a:t>
            </a:r>
          </a:p>
          <a:p>
            <a:pPr lvl="1"/>
            <a:r>
              <a:rPr lang="en-US" sz="1600" dirty="0" smtClean="0">
                <a:hlinkClick r:id="rId7"/>
              </a:rPr>
              <a:t>http://bit.ly/IHEPCCTech</a:t>
            </a:r>
            <a:endParaRPr lang="en-US" sz="1600" dirty="0"/>
          </a:p>
          <a:p>
            <a:endParaRPr lang="en-US" dirty="0" smtClean="0"/>
          </a:p>
        </p:txBody>
      </p:sp>
      <p:sp>
        <p:nvSpPr>
          <p:cNvPr id="2" name="Title 1"/>
          <p:cNvSpPr>
            <a:spLocks noGrp="1"/>
          </p:cNvSpPr>
          <p:nvPr>
            <p:ph type="title"/>
          </p:nvPr>
        </p:nvSpPr>
        <p:spPr>
          <a:xfrm>
            <a:off x="381000" y="0"/>
            <a:ext cx="8229600" cy="1143000"/>
          </a:xfrm>
        </p:spPr>
        <p:txBody>
          <a:bodyPr>
            <a:normAutofit/>
          </a:bodyPr>
          <a:lstStyle/>
          <a:p>
            <a:r>
              <a:rPr lang="en-US" sz="4000" u="sng" dirty="0" smtClean="0"/>
              <a:t>PCC Technical Responsibilities </a:t>
            </a:r>
            <a:endParaRPr lang="en-US" sz="4000" u="sng" dirty="0"/>
          </a:p>
        </p:txBody>
      </p:sp>
      <p:sp>
        <p:nvSpPr>
          <p:cNvPr id="7" name="Date Placeholder 6"/>
          <p:cNvSpPr>
            <a:spLocks noGrp="1"/>
          </p:cNvSpPr>
          <p:nvPr>
            <p:ph type="dt" sz="half" idx="10"/>
          </p:nvPr>
        </p:nvSpPr>
        <p:spPr/>
        <p:txBody>
          <a:bodyPr/>
          <a:lstStyle/>
          <a:p>
            <a:fld id="{8A638191-4FBC-4953-A514-51DCB13F7E72}" type="datetime1">
              <a:rPr lang="en-US" smtClean="0"/>
              <a:pPr/>
              <a:t>7/30/14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23</a:t>
            </a:fld>
            <a:endParaRPr lang="en-US"/>
          </a:p>
        </p:txBody>
      </p:sp>
      <p:sp>
        <p:nvSpPr>
          <p:cNvPr id="9" name="Content Placeholder 3"/>
          <p:cNvSpPr txBox="1">
            <a:spLocks/>
          </p:cNvSpPr>
          <p:nvPr/>
        </p:nvSpPr>
        <p:spPr>
          <a:xfrm>
            <a:off x="204831" y="1143000"/>
            <a:ext cx="4244917" cy="4572000"/>
          </a:xfrm>
          <a:prstGeom prst="rect">
            <a:avLst/>
          </a:prstGeom>
          <a:ln>
            <a:solidFill>
              <a:schemeClr val="accent1"/>
            </a:solidFill>
          </a:ln>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Technical Committee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Recruitment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Development</a:t>
            </a:r>
            <a:r>
              <a:rPr kumimoji="0" lang="en-US" sz="2400" b="0" i="0" u="none" strike="noStrike" kern="1200" cap="none" spc="0" normalizeH="0" noProof="0" dirty="0" smtClean="0">
                <a:ln>
                  <a:noFill/>
                </a:ln>
                <a:solidFill>
                  <a:schemeClr val="tx1"/>
                </a:solidFill>
                <a:effectLst/>
                <a:uLnTx/>
                <a:uFillTx/>
                <a:latin typeface="+mn-lt"/>
                <a:ea typeface="+mn-ea"/>
                <a:cs typeface="+mn-cs"/>
              </a:rPr>
              <a:t> of IHE Profiles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Maintenance of IHE Technical</a:t>
            </a:r>
            <a:r>
              <a:rPr kumimoji="0" lang="en-US" sz="2400" b="0" i="0" u="none" strike="noStrike" kern="1200" cap="none" spc="0" normalizeH="0" noProof="0" dirty="0" smtClean="0">
                <a:ln>
                  <a:noFill/>
                </a:ln>
                <a:solidFill>
                  <a:schemeClr val="tx1"/>
                </a:solidFill>
                <a:effectLst/>
                <a:uLnTx/>
                <a:uFillTx/>
                <a:latin typeface="+mn-lt"/>
                <a:ea typeface="+mn-ea"/>
                <a:cs typeface="+mn-cs"/>
              </a:rPr>
              <a:t> Frameworks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smtClean="0"/>
              <a:t>Projects:</a:t>
            </a:r>
          </a:p>
          <a:p>
            <a:pPr marL="800100" lvl="1" indent="-342900">
              <a:spcBef>
                <a:spcPct val="20000"/>
              </a:spcBef>
              <a:buFont typeface="Arial" pitchFamily="34" charset="0"/>
              <a:buChar char="•"/>
              <a:defRPr/>
            </a:pPr>
            <a:r>
              <a:rPr lang="en-US" sz="2100" dirty="0" smtClean="0"/>
              <a:t>Multiple Content Views (MCV)</a:t>
            </a:r>
          </a:p>
          <a:p>
            <a:pPr marL="800100" lvl="1" indent="-342900">
              <a:spcBef>
                <a:spcPct val="20000"/>
              </a:spcBef>
              <a:buFont typeface="Arial" pitchFamily="34" charset="0"/>
              <a:buChar char="•"/>
              <a:defRPr/>
            </a:pPr>
            <a:r>
              <a:rPr lang="en-US" sz="2100" dirty="0" smtClean="0"/>
              <a:t>Reconciliation (RECON)</a:t>
            </a:r>
          </a:p>
          <a:p>
            <a:pPr marL="800100" lvl="1" indent="-342900">
              <a:spcBef>
                <a:spcPct val="20000"/>
              </a:spcBef>
              <a:buFont typeface="Arial" pitchFamily="34" charset="0"/>
              <a:buChar char="•"/>
              <a:defRPr/>
            </a:pPr>
            <a:r>
              <a:rPr lang="en-US" sz="2100" dirty="0" smtClean="0"/>
              <a:t>Incoming profile development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4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1" name="Picture 4" descr="C:\Documents and Settings\croth\Local Settings\Temporary Internet Files\Content.IE5\11QDJ6AS\MC900280738[1].wmf"/>
          <p:cNvPicPr>
            <a:picLocks noChangeAspect="1" noChangeArrowheads="1"/>
          </p:cNvPicPr>
          <p:nvPr/>
        </p:nvPicPr>
        <p:blipFill>
          <a:blip r:embed="rId8" cstate="print"/>
          <a:srcRect/>
          <a:stretch>
            <a:fillRect/>
          </a:stretch>
        </p:blipFill>
        <p:spPr bwMode="auto">
          <a:xfrm>
            <a:off x="3733800" y="5410200"/>
            <a:ext cx="1508125" cy="1447800"/>
          </a:xfrm>
          <a:prstGeom prst="rect">
            <a:avLst/>
          </a:prstGeom>
          <a:noFill/>
          <a:ln w="9525">
            <a:noFill/>
            <a:miter lim="800000"/>
            <a:headEnd/>
            <a:tailEnd/>
          </a:ln>
        </p:spPr>
      </p:pic>
    </p:spTree>
    <p:extLst>
      <p:ext uri="{BB962C8B-B14F-4D97-AF65-F5344CB8AC3E}">
        <p14:creationId xmlns:p14="http://schemas.microsoft.com/office/powerpoint/2010/main" val="377216522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4000" u="sng" dirty="0" smtClean="0"/>
              <a:t>How to Participate in PCC</a:t>
            </a:r>
            <a:r>
              <a:rPr lang="en-US" sz="4000" u="sng" dirty="0" smtClean="0"/>
              <a:t>?</a:t>
            </a:r>
            <a:br>
              <a:rPr lang="en-US" sz="4000" u="sng" dirty="0" smtClean="0"/>
            </a:br>
            <a:r>
              <a:rPr lang="en-US" sz="2400" b="1" i="1" dirty="0"/>
              <a:t>Participate IHE’s Profile </a:t>
            </a:r>
            <a:r>
              <a:rPr lang="en-US" sz="2400" b="1" i="1" dirty="0" smtClean="0"/>
              <a:t>Cycle</a:t>
            </a:r>
            <a:endParaRPr lang="en-US" sz="2400" u="sng" dirty="0"/>
          </a:p>
        </p:txBody>
      </p:sp>
      <p:sp>
        <p:nvSpPr>
          <p:cNvPr id="3" name="Content Placeholder 2"/>
          <p:cNvSpPr>
            <a:spLocks noGrp="1"/>
          </p:cNvSpPr>
          <p:nvPr>
            <p:ph idx="1"/>
          </p:nvPr>
        </p:nvSpPr>
        <p:spPr>
          <a:xfrm>
            <a:off x="457200" y="1828800"/>
            <a:ext cx="8229600" cy="4525963"/>
          </a:xfrm>
        </p:spPr>
        <p:txBody>
          <a:bodyPr>
            <a:normAutofit/>
          </a:bodyPr>
          <a:lstStyle/>
          <a:p>
            <a:r>
              <a:rPr lang="en-US" dirty="0" smtClean="0"/>
              <a:t>Committee work follows the IHE Profile Cycle</a:t>
            </a:r>
          </a:p>
          <a:p>
            <a:pPr lvl="1"/>
            <a:r>
              <a:rPr lang="en-US" dirty="0" smtClean="0"/>
              <a:t>Annual eighteen (18) month cycle</a:t>
            </a:r>
          </a:p>
          <a:p>
            <a:pPr lvl="1"/>
            <a:r>
              <a:rPr lang="en-US" dirty="0" smtClean="0"/>
              <a:t>Each IHE domain has independent schedule</a:t>
            </a:r>
          </a:p>
          <a:p>
            <a:pPr lvl="1"/>
            <a:r>
              <a:rPr lang="en-US" dirty="0" smtClean="0"/>
              <a:t>Opportunities for IHE members and non-members to participate in cycle </a:t>
            </a:r>
          </a:p>
          <a:p>
            <a:pPr lvl="1">
              <a:buNone/>
            </a:pPr>
            <a:endParaRPr lang="en-US" sz="900" dirty="0" smtClean="0"/>
          </a:p>
          <a:p>
            <a:r>
              <a:rPr lang="en-US" dirty="0" smtClean="0"/>
              <a:t>Detailed overview of IHE Cycle next</a:t>
            </a:r>
          </a:p>
          <a:p>
            <a:pPr lvl="1">
              <a:buNone/>
            </a:pPr>
            <a:endParaRPr lang="en-US" dirty="0" smtClean="0"/>
          </a:p>
          <a:p>
            <a:endParaRPr lang="en-US" dirty="0"/>
          </a:p>
        </p:txBody>
      </p:sp>
      <p:sp>
        <p:nvSpPr>
          <p:cNvPr id="4" name="Date Placeholder 3"/>
          <p:cNvSpPr>
            <a:spLocks noGrp="1"/>
          </p:cNvSpPr>
          <p:nvPr>
            <p:ph type="dt" sz="half" idx="10"/>
          </p:nvPr>
        </p:nvSpPr>
        <p:spPr/>
        <p:txBody>
          <a:bodyPr/>
          <a:lstStyle/>
          <a:p>
            <a:fld id="{D013DACC-6A8D-4744-A783-9FCE56A4ADCF}" type="datetime1">
              <a:rPr lang="en-US" smtClean="0"/>
              <a:pPr/>
              <a:t>7/30/14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24</a:t>
            </a:fld>
            <a:endParaRPr lang="en-US" dirty="0"/>
          </a:p>
        </p:txBody>
      </p:sp>
    </p:spTree>
    <p:extLst>
      <p:ext uri="{BB962C8B-B14F-4D97-AF65-F5344CB8AC3E}">
        <p14:creationId xmlns:p14="http://schemas.microsoft.com/office/powerpoint/2010/main" val="181552373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p:nvPr>
            <p:custDataLst>
              <p:tags r:id="rId2"/>
            </p:custDataLst>
          </p:nvPr>
        </p:nvGrpSpPr>
        <p:grpSpPr>
          <a:xfrm>
            <a:off x="5715000" y="4191001"/>
            <a:ext cx="3352800" cy="2031325"/>
            <a:chOff x="5715000" y="4191001"/>
            <a:chExt cx="3352800" cy="2031325"/>
          </a:xfrm>
        </p:grpSpPr>
        <p:sp>
          <p:nvSpPr>
            <p:cNvPr id="56" name="TextBox 55"/>
            <p:cNvSpPr txBox="1"/>
            <p:nvPr/>
          </p:nvSpPr>
          <p:spPr>
            <a:xfrm>
              <a:off x="5715000" y="4191001"/>
              <a:ext cx="3352800" cy="2031325"/>
            </a:xfrm>
            <a:prstGeom prst="rect">
              <a:avLst/>
            </a:prstGeom>
            <a:solidFill>
              <a:srgbClr val="FFFFFF">
                <a:shade val="85000"/>
              </a:srgbClr>
            </a:solid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54" name="Picture 35" descr="Nurse with pda"/>
            <p:cNvPicPr>
              <a:picLocks noChangeAspect="1" noChangeArrowheads="1"/>
            </p:cNvPicPr>
            <p:nvPr/>
          </p:nvPicPr>
          <p:blipFill>
            <a:blip r:embed="rId12" cstate="print"/>
            <a:srcRect t="1961"/>
            <a:stretch>
              <a:fillRect/>
            </a:stretch>
          </p:blipFill>
          <p:spPr bwMode="auto">
            <a:xfrm>
              <a:off x="7543800" y="4293275"/>
              <a:ext cx="1447800" cy="11654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 name="Text Box 39"/>
            <p:cNvSpPr txBox="1">
              <a:spLocks noChangeArrowheads="1"/>
            </p:cNvSpPr>
            <p:nvPr/>
          </p:nvSpPr>
          <p:spPr bwMode="auto">
            <a:xfrm>
              <a:off x="5943600" y="4341674"/>
              <a:ext cx="1524000" cy="1754326"/>
            </a:xfrm>
            <a:prstGeom prst="rect">
              <a:avLst/>
            </a:prstGeom>
            <a:noFill/>
            <a:ln w="9525">
              <a:noFill/>
              <a:miter lim="800000"/>
              <a:headEnd/>
              <a:tailEnd/>
            </a:ln>
            <a:effectLst>
              <a:outerShdw dist="17961" dir="2700000" algn="ctr" rotWithShape="0">
                <a:schemeClr val="tx2"/>
              </a:outerShdw>
            </a:effectLst>
          </p:spPr>
          <p:txBody>
            <a:bodyPr wrap="square">
              <a:spAutoFit/>
            </a:bodyPr>
            <a:lstStyle/>
            <a:p>
              <a:pPr algn="ctr" fontAlgn="auto">
                <a:spcBef>
                  <a:spcPct val="50000"/>
                </a:spcBef>
                <a:spcAft>
                  <a:spcPts val="0"/>
                </a:spcAft>
                <a:defRPr/>
              </a:pPr>
              <a:r>
                <a:rPr lang="en-US" altLang="ja-JP" dirty="0">
                  <a:solidFill>
                    <a:schemeClr val="tx2"/>
                  </a:solidFill>
                  <a:latin typeface="+mn-lt"/>
                  <a:cs typeface="+mn-cs"/>
                </a:rPr>
                <a:t>Install Interoperable products </a:t>
              </a:r>
              <a:r>
                <a:rPr lang="en-US" altLang="ja-JP" dirty="0" smtClean="0">
                  <a:solidFill>
                    <a:schemeClr val="tx2"/>
                  </a:solidFill>
                  <a:latin typeface="+mn-lt"/>
                  <a:cs typeface="+mn-cs"/>
                </a:rPr>
                <a:t>in Clinical Settings worldwide</a:t>
              </a:r>
            </a:p>
          </p:txBody>
        </p:sp>
      </p:grpSp>
      <p:sp>
        <p:nvSpPr>
          <p:cNvPr id="7" name="Date Placeholder 6"/>
          <p:cNvSpPr>
            <a:spLocks noGrp="1"/>
          </p:cNvSpPr>
          <p:nvPr>
            <p:ph type="dt" sz="half" idx="10"/>
            <p:custDataLst>
              <p:tags r:id="rId3"/>
            </p:custDataLst>
          </p:nvPr>
        </p:nvSpPr>
        <p:spPr>
          <a:xfrm>
            <a:off x="457200" y="6569075"/>
            <a:ext cx="2133600" cy="365125"/>
          </a:xfrm>
        </p:spPr>
        <p:txBody>
          <a:bodyPr/>
          <a:lstStyle/>
          <a:p>
            <a:fld id="{8A638191-4FBC-4953-A514-51DCB13F7E72}" type="datetime1">
              <a:rPr lang="en-US" smtClean="0"/>
              <a:pPr/>
              <a:t>7/30/14</a:t>
            </a:fld>
            <a:endParaRPr lang="en-US"/>
          </a:p>
        </p:txBody>
      </p:sp>
      <p:sp>
        <p:nvSpPr>
          <p:cNvPr id="8" name="Slide Number Placeholder 7"/>
          <p:cNvSpPr>
            <a:spLocks noGrp="1"/>
          </p:cNvSpPr>
          <p:nvPr>
            <p:ph type="sldNum" sz="quarter" idx="4294967295"/>
            <p:custDataLst>
              <p:tags r:id="rId4"/>
            </p:custDataLst>
          </p:nvPr>
        </p:nvSpPr>
        <p:spPr>
          <a:xfrm>
            <a:off x="2833253" y="6569075"/>
            <a:ext cx="2133600" cy="365125"/>
          </a:xfrm>
          <a:prstGeom prst="rect">
            <a:avLst/>
          </a:prstGeom>
        </p:spPr>
        <p:txBody>
          <a:bodyPr/>
          <a:lstStyle/>
          <a:p>
            <a:fld id="{73ABFF67-E2F6-4B93-90E1-2E1D855C363D}" type="slidenum">
              <a:rPr lang="en-US" smtClean="0">
                <a:solidFill>
                  <a:schemeClr val="tx1"/>
                </a:solidFill>
              </a:rPr>
              <a:pPr/>
              <a:t>25</a:t>
            </a:fld>
            <a:endParaRPr lang="en-US" dirty="0">
              <a:solidFill>
                <a:schemeClr val="tx1"/>
              </a:solidFill>
            </a:endParaRPr>
          </a:p>
        </p:txBody>
      </p:sp>
      <p:grpSp>
        <p:nvGrpSpPr>
          <p:cNvPr id="3" name="Group 46"/>
          <p:cNvGrpSpPr/>
          <p:nvPr>
            <p:custDataLst>
              <p:tags r:id="rId5"/>
            </p:custDataLst>
          </p:nvPr>
        </p:nvGrpSpPr>
        <p:grpSpPr>
          <a:xfrm>
            <a:off x="4572000" y="2514601"/>
            <a:ext cx="4585855" cy="1711036"/>
            <a:chOff x="4572000" y="2514601"/>
            <a:chExt cx="4585855" cy="1711036"/>
          </a:xfrm>
        </p:grpSpPr>
        <p:sp>
          <p:nvSpPr>
            <p:cNvPr id="50" name="TextBox 49"/>
            <p:cNvSpPr txBox="1"/>
            <p:nvPr/>
          </p:nvSpPr>
          <p:spPr>
            <a:xfrm>
              <a:off x="4572000" y="2590800"/>
              <a:ext cx="4495800" cy="1477328"/>
            </a:xfrm>
            <a:prstGeom prst="rect">
              <a:avLst/>
            </a:prstGeom>
            <a:no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grpSp>
          <p:nvGrpSpPr>
            <p:cNvPr id="4" name="Group 42"/>
            <p:cNvGrpSpPr/>
            <p:nvPr/>
          </p:nvGrpSpPr>
          <p:grpSpPr>
            <a:xfrm>
              <a:off x="4648200" y="2514601"/>
              <a:ext cx="4509655" cy="1711036"/>
              <a:chOff x="4782202" y="2403764"/>
              <a:chExt cx="4361798" cy="1711036"/>
            </a:xfrm>
          </p:grpSpPr>
          <p:pic>
            <p:nvPicPr>
              <p:cNvPr id="33" name="Picture 32" descr="DSC_0122.jpg"/>
              <p:cNvPicPr>
                <a:picLocks noChangeAspect="1"/>
              </p:cNvPicPr>
              <p:nvPr/>
            </p:nvPicPr>
            <p:blipFill>
              <a:blip r:embed="rId13" cstate="print"/>
              <a:stretch>
                <a:fillRect/>
              </a:stretch>
            </p:blipFill>
            <p:spPr>
              <a:xfrm>
                <a:off x="4782202" y="2556163"/>
                <a:ext cx="1934146" cy="1295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AutoShape 9"/>
              <p:cNvSpPr>
                <a:spLocks noChangeArrowheads="1"/>
              </p:cNvSpPr>
              <p:nvPr/>
            </p:nvSpPr>
            <p:spPr bwMode="auto">
              <a:xfrm rot="5400000">
                <a:off x="7678882" y="2649682"/>
                <a:ext cx="1711036" cy="1219200"/>
              </a:xfrm>
              <a:prstGeom prst="rightArrow">
                <a:avLst>
                  <a:gd name="adj1" fmla="val 50000"/>
                  <a:gd name="adj2" fmla="val 25000"/>
                </a:avLst>
              </a:prstGeom>
              <a:gradFill>
                <a:gsLst>
                  <a:gs pos="0">
                    <a:srgbClr val="8488C4"/>
                  </a:gs>
                  <a:gs pos="53000">
                    <a:srgbClr val="D4DEFF"/>
                  </a:gs>
                  <a:gs pos="83000">
                    <a:srgbClr val="D4DEFF"/>
                  </a:gs>
                  <a:gs pos="100000">
                    <a:srgbClr val="96AB94"/>
                  </a:gs>
                </a:gsLst>
                <a:lin ang="5400000" scaled="0"/>
              </a:gradFill>
              <a:ln w="9525">
                <a:no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35" name="Text Box 21"/>
              <p:cNvSpPr txBox="1">
                <a:spLocks noChangeArrowheads="1"/>
              </p:cNvSpPr>
              <p:nvPr/>
            </p:nvSpPr>
            <p:spPr bwMode="auto">
              <a:xfrm>
                <a:off x="6794711" y="2635101"/>
                <a:ext cx="2262187" cy="1292662"/>
              </a:xfrm>
              <a:prstGeom prst="rect">
                <a:avLst/>
              </a:prstGeom>
              <a:noFill/>
              <a:ln w="9525">
                <a:noFill/>
                <a:miter lim="800000"/>
                <a:headEnd/>
                <a:tailEnd/>
              </a:ln>
              <a:effectLst>
                <a:outerShdw dist="17961" dir="2700000" algn="ctr" rotWithShape="0">
                  <a:schemeClr val="tx2"/>
                </a:outerShdw>
              </a:effectLst>
            </p:spPr>
            <p:txBody>
              <a:bodyPr>
                <a:spAutoFit/>
              </a:bodyPr>
              <a:lstStyle/>
              <a:p>
                <a:pPr algn="ctr" fontAlgn="auto">
                  <a:spcBef>
                    <a:spcPct val="50000"/>
                  </a:spcBef>
                  <a:spcAft>
                    <a:spcPts val="0"/>
                  </a:spcAft>
                  <a:defRPr/>
                </a:pPr>
                <a:r>
                  <a:rPr lang="en-US" altLang="ja-JP" b="1" dirty="0" smtClean="0">
                    <a:solidFill>
                      <a:schemeClr val="tx2"/>
                    </a:solidFill>
                    <a:latin typeface="+mn-lt"/>
                    <a:cs typeface="+mn-cs"/>
                  </a:rPr>
                  <a:t>Demonstrate at </a:t>
                </a:r>
                <a:r>
                  <a:rPr lang="en-US" altLang="ja-JP" b="1" dirty="0">
                    <a:solidFill>
                      <a:schemeClr val="tx2"/>
                    </a:solidFill>
                    <a:latin typeface="+mn-lt"/>
                    <a:cs typeface="+mn-cs"/>
                  </a:rPr>
                  <a:t>a</a:t>
                </a:r>
              </a:p>
              <a:p>
                <a:pPr algn="ctr" fontAlgn="auto">
                  <a:spcBef>
                    <a:spcPct val="50000"/>
                  </a:spcBef>
                  <a:spcAft>
                    <a:spcPts val="0"/>
                  </a:spcAft>
                  <a:defRPr/>
                </a:pPr>
                <a:endParaRPr lang="en-US" altLang="ja-JP" sz="2000" dirty="0">
                  <a:solidFill>
                    <a:srgbClr val="FFFF00"/>
                  </a:solidFill>
                  <a:effectLst>
                    <a:outerShdw blurRad="38100" dist="38100" dir="2700000" algn="tl">
                      <a:srgbClr val="000000">
                        <a:alpha val="43137"/>
                      </a:srgbClr>
                    </a:outerShdw>
                  </a:effectLst>
                  <a:latin typeface="+mn-lt"/>
                  <a:cs typeface="+mn-cs"/>
                </a:endParaRPr>
              </a:p>
              <a:p>
                <a:pPr algn="ctr" fontAlgn="auto">
                  <a:spcBef>
                    <a:spcPct val="50000"/>
                  </a:spcBef>
                  <a:spcAft>
                    <a:spcPts val="0"/>
                  </a:spcAft>
                  <a:defRPr/>
                </a:pPr>
                <a:endParaRPr lang="en-US" altLang="ja-JP" sz="2000" dirty="0">
                  <a:solidFill>
                    <a:srgbClr val="FFFF00"/>
                  </a:solidFill>
                  <a:effectLst>
                    <a:outerShdw blurRad="38100" dist="38100" dir="2700000" algn="tl">
                      <a:srgbClr val="000000">
                        <a:alpha val="43137"/>
                      </a:srgbClr>
                    </a:outerShdw>
                  </a:effectLst>
                  <a:latin typeface="+mn-lt"/>
                  <a:cs typeface="+mn-cs"/>
                </a:endParaRPr>
              </a:p>
            </p:txBody>
          </p:sp>
          <p:pic>
            <p:nvPicPr>
              <p:cNvPr id="34" name="Picture 58" descr="IHE_ISC_logo_work.jpg"/>
              <p:cNvPicPr>
                <a:picLocks noChangeAspect="1"/>
              </p:cNvPicPr>
              <p:nvPr/>
            </p:nvPicPr>
            <p:blipFill>
              <a:blip r:embed="rId14" cstate="print"/>
              <a:srcRect l="52238" t="59340" r="1492" b="1099"/>
              <a:stretch>
                <a:fillRect/>
              </a:stretch>
            </p:blipFill>
            <p:spPr bwMode="auto">
              <a:xfrm>
                <a:off x="6781800" y="2971800"/>
                <a:ext cx="2362200" cy="457200"/>
              </a:xfrm>
              <a:prstGeom prst="rect">
                <a:avLst/>
              </a:prstGeom>
              <a:noFill/>
              <a:ln w="9525">
                <a:noFill/>
                <a:miter lim="800000"/>
                <a:headEnd/>
                <a:tailEnd/>
              </a:ln>
            </p:spPr>
          </p:pic>
        </p:grpSp>
      </p:grpSp>
      <p:grpSp>
        <p:nvGrpSpPr>
          <p:cNvPr id="5" name="Group 43"/>
          <p:cNvGrpSpPr/>
          <p:nvPr>
            <p:custDataLst>
              <p:tags r:id="rId6"/>
            </p:custDataLst>
          </p:nvPr>
        </p:nvGrpSpPr>
        <p:grpSpPr>
          <a:xfrm>
            <a:off x="2667000" y="4343400"/>
            <a:ext cx="3200400" cy="1631216"/>
            <a:chOff x="2667000" y="4343400"/>
            <a:chExt cx="3200400" cy="1631216"/>
          </a:xfrm>
        </p:grpSpPr>
        <p:sp>
          <p:nvSpPr>
            <p:cNvPr id="52" name="AutoShape 9"/>
            <p:cNvSpPr>
              <a:spLocks noChangeArrowheads="1"/>
            </p:cNvSpPr>
            <p:nvPr/>
          </p:nvSpPr>
          <p:spPr bwMode="auto">
            <a:xfrm rot="10800000">
              <a:off x="5334000" y="4953000"/>
              <a:ext cx="533400" cy="914400"/>
            </a:xfrm>
            <a:prstGeom prst="rightArrow">
              <a:avLst>
                <a:gd name="adj1" fmla="val 50000"/>
                <a:gd name="adj2" fmla="val 25000"/>
              </a:avLst>
            </a:prstGeom>
            <a:gradFill rotWithShape="0">
              <a:gsLst>
                <a:gs pos="0">
                  <a:srgbClr val="8488C4"/>
                </a:gs>
                <a:gs pos="53000">
                  <a:srgbClr val="D4DEFF"/>
                </a:gs>
                <a:gs pos="83000">
                  <a:srgbClr val="D4DEFF"/>
                </a:gs>
                <a:gs pos="100000">
                  <a:srgbClr val="96AB94"/>
                </a:gs>
              </a:gsLst>
              <a:lin ang="5400000" scaled="0"/>
            </a:gradFill>
            <a:ln w="9525">
              <a:no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61" name="TextBox 60"/>
            <p:cNvSpPr txBox="1"/>
            <p:nvPr/>
          </p:nvSpPr>
          <p:spPr>
            <a:xfrm>
              <a:off x="2667000" y="4343400"/>
              <a:ext cx="2667000" cy="1631216"/>
            </a:xfrm>
            <a:prstGeom prst="rect">
              <a:avLst/>
            </a:prstGeom>
            <a:noFill/>
          </p:spPr>
          <p:txBody>
            <a:bodyPr wrap="square" rtlCol="0">
              <a:spAutoFit/>
            </a:bodyPr>
            <a:lstStyle/>
            <a:p>
              <a:pPr algn="ctr"/>
              <a:r>
                <a:rPr lang="en-US" sz="2400" b="1" i="1" dirty="0" smtClean="0">
                  <a:solidFill>
                    <a:srgbClr val="C00000"/>
                  </a:solidFill>
                </a:rPr>
                <a:t>IHE Improves, Safety, Quality and Efficiency in Clinical Settings</a:t>
              </a:r>
              <a:r>
                <a:rPr lang="en-US" sz="2800" b="1" dirty="0" smtClean="0">
                  <a:solidFill>
                    <a:schemeClr val="tx2"/>
                  </a:solidFill>
                </a:rPr>
                <a:t> </a:t>
              </a:r>
              <a:endParaRPr lang="en-US" sz="2800" b="1" dirty="0">
                <a:solidFill>
                  <a:schemeClr val="tx2"/>
                </a:solidFill>
              </a:endParaRPr>
            </a:p>
          </p:txBody>
        </p:sp>
      </p:grpSp>
      <p:grpSp>
        <p:nvGrpSpPr>
          <p:cNvPr id="6" name="Group 68"/>
          <p:cNvGrpSpPr/>
          <p:nvPr>
            <p:custDataLst>
              <p:tags r:id="rId7"/>
            </p:custDataLst>
          </p:nvPr>
        </p:nvGrpSpPr>
        <p:grpSpPr>
          <a:xfrm>
            <a:off x="76200" y="3886200"/>
            <a:ext cx="2438400" cy="2510595"/>
            <a:chOff x="76200" y="3886200"/>
            <a:chExt cx="2438400" cy="2510595"/>
          </a:xfrm>
        </p:grpSpPr>
        <p:sp>
          <p:nvSpPr>
            <p:cNvPr id="10" name="TextBox 64"/>
            <p:cNvSpPr txBox="1">
              <a:spLocks noChangeArrowheads="1"/>
            </p:cNvSpPr>
            <p:nvPr/>
          </p:nvSpPr>
          <p:spPr bwMode="auto">
            <a:xfrm>
              <a:off x="76200" y="4061411"/>
              <a:ext cx="2362200" cy="2335384"/>
            </a:xfrm>
            <a:prstGeom prst="rect">
              <a:avLst/>
            </a:prstGeom>
            <a:noFill/>
            <a:ln w="15875">
              <a:solidFill>
                <a:schemeClr val="tx1"/>
              </a:solidFill>
              <a:miter lim="800000"/>
              <a:headEnd/>
              <a:tailEnd/>
            </a:ln>
          </p:spPr>
          <p:txBody>
            <a:bodyPr wrap="square">
              <a:spAutoFit/>
            </a:bodyPr>
            <a:lstStyle/>
            <a:p>
              <a:endParaRPr lang="en-US" sz="2100"/>
            </a:p>
            <a:p>
              <a:endParaRPr lang="en-US" sz="2100"/>
            </a:p>
            <a:p>
              <a:endParaRPr lang="en-US" sz="2100"/>
            </a:p>
            <a:p>
              <a:endParaRPr lang="en-US" sz="2100"/>
            </a:p>
            <a:p>
              <a:endParaRPr lang="en-US" sz="2100"/>
            </a:p>
            <a:p>
              <a:endParaRPr lang="en-US" sz="2100"/>
            </a:p>
          </p:txBody>
        </p:sp>
        <p:sp>
          <p:nvSpPr>
            <p:cNvPr id="11" name="AutoShape 9"/>
            <p:cNvSpPr>
              <a:spLocks noChangeArrowheads="1"/>
            </p:cNvSpPr>
            <p:nvPr/>
          </p:nvSpPr>
          <p:spPr bwMode="auto">
            <a:xfrm rot="16200000">
              <a:off x="165867" y="5099217"/>
              <a:ext cx="963666" cy="990600"/>
            </a:xfrm>
            <a:prstGeom prst="rightArrow">
              <a:avLst>
                <a:gd name="adj1" fmla="val 50000"/>
                <a:gd name="adj2" fmla="val 25000"/>
              </a:avLst>
            </a:prstGeom>
            <a:gradFill rotWithShape="0">
              <a:gsLst>
                <a:gs pos="0">
                  <a:srgbClr val="8488C4"/>
                </a:gs>
                <a:gs pos="53000">
                  <a:srgbClr val="D4DEFF"/>
                </a:gs>
                <a:gs pos="83000">
                  <a:srgbClr val="D4DEFF"/>
                </a:gs>
                <a:gs pos="100000">
                  <a:srgbClr val="96AB94"/>
                </a:gs>
              </a:gsLst>
              <a:lin ang="5400000" scaled="0"/>
            </a:gradFill>
            <a:ln w="9525">
              <a:solidFill>
                <a:schemeClr val="accent1"/>
              </a:solid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12" name="Text Box 7"/>
            <p:cNvSpPr txBox="1">
              <a:spLocks noChangeArrowheads="1"/>
            </p:cNvSpPr>
            <p:nvPr/>
          </p:nvSpPr>
          <p:spPr bwMode="auto">
            <a:xfrm>
              <a:off x="152400" y="5463106"/>
              <a:ext cx="2286000" cy="646331"/>
            </a:xfrm>
            <a:prstGeom prst="rect">
              <a:avLst/>
            </a:prstGeom>
            <a:noFill/>
            <a:ln w="9525">
              <a:noFill/>
              <a:miter lim="800000"/>
              <a:headEnd/>
              <a:tailEnd/>
            </a:ln>
            <a:effectLst>
              <a:outerShdw dist="17961" dir="2700000" algn="ctr" rotWithShape="0">
                <a:schemeClr val="tx2"/>
              </a:outerShdw>
            </a:effectLst>
          </p:spPr>
          <p:txBody>
            <a:bodyPr wrap="square">
              <a:spAutoFit/>
            </a:bodyPr>
            <a:lstStyle/>
            <a:p>
              <a:pPr fontAlgn="auto">
                <a:spcBef>
                  <a:spcPct val="50000"/>
                </a:spcBef>
                <a:spcAft>
                  <a:spcPts val="0"/>
                </a:spcAft>
                <a:defRPr/>
              </a:pPr>
              <a:r>
                <a:rPr lang="en-US" altLang="ja-JP" b="1" dirty="0">
                  <a:solidFill>
                    <a:schemeClr val="tx2"/>
                  </a:solidFill>
                  <a:latin typeface="+mn-lt"/>
                  <a:cs typeface="+mn-cs"/>
                </a:rPr>
                <a:t>IHE Call for Proposals Opens</a:t>
              </a:r>
              <a:r>
                <a:rPr lang="en-US" altLang="ja-JP" sz="1400" b="1" dirty="0">
                  <a:solidFill>
                    <a:schemeClr val="tx2"/>
                  </a:solidFill>
                  <a:latin typeface="+mn-lt"/>
                  <a:cs typeface="+mn-cs"/>
                </a:rPr>
                <a:t> </a:t>
              </a:r>
              <a:r>
                <a:rPr lang="en-US" altLang="ja-JP" sz="1100" b="1" dirty="0" smtClean="0">
                  <a:solidFill>
                    <a:schemeClr val="tx2"/>
                  </a:solidFill>
                  <a:latin typeface="+mn-lt"/>
                  <a:cs typeface="+mn-cs"/>
                </a:rPr>
                <a:t> </a:t>
              </a:r>
              <a:endParaRPr lang="en-US" altLang="ja-JP" sz="1000" b="1" dirty="0">
                <a:solidFill>
                  <a:schemeClr val="tx2"/>
                </a:solidFill>
                <a:latin typeface="+mn-lt"/>
                <a:cs typeface="+mn-cs"/>
              </a:endParaRPr>
            </a:p>
          </p:txBody>
        </p:sp>
        <p:sp>
          <p:nvSpPr>
            <p:cNvPr id="13" name="AutoShape 9"/>
            <p:cNvSpPr>
              <a:spLocks noChangeArrowheads="1"/>
            </p:cNvSpPr>
            <p:nvPr/>
          </p:nvSpPr>
          <p:spPr bwMode="auto">
            <a:xfrm rot="16200000">
              <a:off x="76200" y="3886200"/>
              <a:ext cx="1066800" cy="1066800"/>
            </a:xfrm>
            <a:prstGeom prst="rightArrow">
              <a:avLst>
                <a:gd name="adj1" fmla="val 50000"/>
                <a:gd name="adj2" fmla="val 25000"/>
              </a:avLst>
            </a:prstGeom>
            <a:gradFill rotWithShape="0">
              <a:gsLst>
                <a:gs pos="0">
                  <a:srgbClr val="8488C4"/>
                </a:gs>
                <a:gs pos="53000">
                  <a:srgbClr val="D4DEFF"/>
                </a:gs>
                <a:gs pos="83000">
                  <a:srgbClr val="D4DEFF"/>
                </a:gs>
                <a:gs pos="100000">
                  <a:srgbClr val="96AB94"/>
                </a:gs>
              </a:gsLst>
              <a:lin ang="5400000" scaled="0"/>
            </a:gradFill>
            <a:ln w="9525">
              <a:solidFill>
                <a:schemeClr val="accent1"/>
              </a:solid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14" name="TextBox 13"/>
            <p:cNvSpPr txBox="1"/>
            <p:nvPr/>
          </p:nvSpPr>
          <p:spPr>
            <a:xfrm>
              <a:off x="152400" y="4324230"/>
              <a:ext cx="2362200" cy="646331"/>
            </a:xfrm>
            <a:prstGeom prst="rect">
              <a:avLst/>
            </a:prstGeom>
            <a:noFill/>
            <a:ln>
              <a:noFill/>
            </a:ln>
          </p:spPr>
          <p:txBody>
            <a:bodyPr>
              <a:spAutoFit/>
            </a:bodyPr>
            <a:lstStyle/>
            <a:p>
              <a:pPr fontAlgn="auto">
                <a:spcBef>
                  <a:spcPct val="50000"/>
                </a:spcBef>
                <a:spcAft>
                  <a:spcPts val="0"/>
                </a:spcAft>
                <a:defRPr/>
              </a:pPr>
              <a:r>
                <a:rPr lang="en-US" altLang="ja-JP" b="1" dirty="0">
                  <a:solidFill>
                    <a:schemeClr val="tx2"/>
                  </a:solidFill>
                  <a:effectLst>
                    <a:outerShdw blurRad="38100" dist="38100" dir="2700000" algn="tl">
                      <a:srgbClr val="000000">
                        <a:alpha val="43137"/>
                      </a:srgbClr>
                    </a:outerShdw>
                  </a:effectLst>
                  <a:latin typeface="+mn-lt"/>
                </a:rPr>
                <a:t>Profile Selection by Committees  </a:t>
              </a:r>
              <a:endParaRPr lang="en-US" altLang="ja-JP" sz="1100" b="1" dirty="0">
                <a:solidFill>
                  <a:schemeClr val="tx2"/>
                </a:solidFill>
                <a:effectLst>
                  <a:outerShdw blurRad="38100" dist="38100" dir="2700000" algn="tl">
                    <a:srgbClr val="000000">
                      <a:alpha val="43137"/>
                    </a:srgbClr>
                  </a:outerShdw>
                </a:effectLst>
                <a:latin typeface="+mn-lt"/>
              </a:endParaRPr>
            </a:p>
          </p:txBody>
        </p:sp>
        <p:sp>
          <p:nvSpPr>
            <p:cNvPr id="67" name="Rectangle 66"/>
            <p:cNvSpPr/>
            <p:nvPr/>
          </p:nvSpPr>
          <p:spPr>
            <a:xfrm>
              <a:off x="1098000" y="5943600"/>
              <a:ext cx="1322285" cy="369332"/>
            </a:xfrm>
            <a:prstGeom prst="rect">
              <a:avLst/>
            </a:prstGeom>
          </p:spPr>
          <p:txBody>
            <a:bodyPr wrap="none">
              <a:spAutoFit/>
            </a:bodyPr>
            <a:lstStyle/>
            <a:p>
              <a:pPr algn="r"/>
              <a:r>
                <a:rPr lang="en-US" b="1" dirty="0" smtClean="0">
                  <a:solidFill>
                    <a:schemeClr val="tx2"/>
                  </a:solidFill>
                  <a:latin typeface="+mn-lt"/>
                </a:rPr>
                <a:t>months 1-5 </a:t>
              </a:r>
              <a:endParaRPr lang="en-US" b="1" dirty="0">
                <a:solidFill>
                  <a:schemeClr val="tx2"/>
                </a:solidFill>
                <a:latin typeface="+mn-lt"/>
              </a:endParaRPr>
            </a:p>
          </p:txBody>
        </p:sp>
      </p:grpSp>
      <p:grpSp>
        <p:nvGrpSpPr>
          <p:cNvPr id="9" name="Group 47"/>
          <p:cNvGrpSpPr/>
          <p:nvPr>
            <p:custDataLst>
              <p:tags r:id="rId8"/>
            </p:custDataLst>
          </p:nvPr>
        </p:nvGrpSpPr>
        <p:grpSpPr>
          <a:xfrm>
            <a:off x="4848225" y="0"/>
            <a:ext cx="4524375" cy="2946400"/>
            <a:chOff x="4848225" y="0"/>
            <a:chExt cx="4524375" cy="2946400"/>
          </a:xfrm>
        </p:grpSpPr>
        <p:grpSp>
          <p:nvGrpSpPr>
            <p:cNvPr id="15" name="Group 70"/>
            <p:cNvGrpSpPr/>
            <p:nvPr/>
          </p:nvGrpSpPr>
          <p:grpSpPr>
            <a:xfrm>
              <a:off x="4848225" y="0"/>
              <a:ext cx="4295775" cy="2946400"/>
              <a:chOff x="4695825" y="-50800"/>
              <a:chExt cx="4295775" cy="2946400"/>
            </a:xfrm>
          </p:grpSpPr>
          <p:sp>
            <p:nvSpPr>
              <p:cNvPr id="72" name="Rectangle 71"/>
              <p:cNvSpPr/>
              <p:nvPr/>
            </p:nvSpPr>
            <p:spPr>
              <a:xfrm>
                <a:off x="4800600" y="-50800"/>
                <a:ext cx="4191000" cy="2946400"/>
              </a:xfrm>
              <a:prstGeom prst="rect">
                <a:avLst/>
              </a:prstGeom>
              <a:noFill/>
            </p:spPr>
          </p:sp>
          <p:sp>
            <p:nvSpPr>
              <p:cNvPr id="73" name="Shape 72"/>
              <p:cNvSpPr/>
              <p:nvPr/>
            </p:nvSpPr>
            <p:spPr>
              <a:xfrm rot="2281653">
                <a:off x="4695825" y="184686"/>
                <a:ext cx="4191000" cy="2331479"/>
              </a:xfrm>
              <a:prstGeom prst="swooshArrow">
                <a:avLst>
                  <a:gd name="adj1" fmla="val 25000"/>
                  <a:gd name="adj2" fmla="val 25000"/>
                </a:avLst>
              </a:prstGeom>
              <a:gradFill rotWithShape="0">
                <a:gsLst>
                  <a:gs pos="0">
                    <a:srgbClr val="8488C4"/>
                  </a:gs>
                  <a:gs pos="53000">
                    <a:srgbClr val="D4DEFF"/>
                  </a:gs>
                  <a:gs pos="83000">
                    <a:srgbClr val="D4DEFF"/>
                  </a:gs>
                  <a:gs pos="100000">
                    <a:srgbClr val="96AB94"/>
                  </a:gs>
                </a:gsLst>
                <a:lin ang="5400000" scaled="0"/>
              </a:gra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4" name="Oval 73"/>
              <p:cNvSpPr/>
              <p:nvPr/>
            </p:nvSpPr>
            <p:spPr>
              <a:xfrm>
                <a:off x="5867399" y="838201"/>
                <a:ext cx="310134" cy="31013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Freeform 74"/>
              <p:cNvSpPr/>
              <p:nvPr/>
            </p:nvSpPr>
            <p:spPr>
              <a:xfrm>
                <a:off x="6857995" y="914409"/>
                <a:ext cx="2133604" cy="1933098"/>
              </a:xfrm>
              <a:custGeom>
                <a:avLst/>
                <a:gdLst>
                  <a:gd name="connsiteX0" fmla="*/ 322189 w 2133604"/>
                  <a:gd name="connsiteY0" fmla="*/ 0 h 1933098"/>
                  <a:gd name="connsiteX1" fmla="*/ 2133604 w 2133604"/>
                  <a:gd name="connsiteY1" fmla="*/ 0 h 1933098"/>
                  <a:gd name="connsiteX2" fmla="*/ 2133604 w 2133604"/>
                  <a:gd name="connsiteY2" fmla="*/ 0 h 1933098"/>
                  <a:gd name="connsiteX3" fmla="*/ 2133604 w 2133604"/>
                  <a:gd name="connsiteY3" fmla="*/ 0 h 1933098"/>
                  <a:gd name="connsiteX4" fmla="*/ 2133604 w 2133604"/>
                  <a:gd name="connsiteY4" fmla="*/ 1610909 h 1933098"/>
                  <a:gd name="connsiteX5" fmla="*/ 2039237 w 2133604"/>
                  <a:gd name="connsiteY5" fmla="*/ 1838731 h 1933098"/>
                  <a:gd name="connsiteX6" fmla="*/ 1811415 w 2133604"/>
                  <a:gd name="connsiteY6" fmla="*/ 1933098 h 1933098"/>
                  <a:gd name="connsiteX7" fmla="*/ 0 w 2133604"/>
                  <a:gd name="connsiteY7" fmla="*/ 1933098 h 1933098"/>
                  <a:gd name="connsiteX8" fmla="*/ 0 w 2133604"/>
                  <a:gd name="connsiteY8" fmla="*/ 1933098 h 1933098"/>
                  <a:gd name="connsiteX9" fmla="*/ 0 w 2133604"/>
                  <a:gd name="connsiteY9" fmla="*/ 1933098 h 1933098"/>
                  <a:gd name="connsiteX10" fmla="*/ 0 w 2133604"/>
                  <a:gd name="connsiteY10" fmla="*/ 322189 h 1933098"/>
                  <a:gd name="connsiteX11" fmla="*/ 94367 w 2133604"/>
                  <a:gd name="connsiteY11" fmla="*/ 94367 h 1933098"/>
                  <a:gd name="connsiteX12" fmla="*/ 322189 w 2133604"/>
                  <a:gd name="connsiteY12" fmla="*/ 0 h 193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3604" h="1933098">
                    <a:moveTo>
                      <a:pt x="322189" y="0"/>
                    </a:moveTo>
                    <a:lnTo>
                      <a:pt x="2133604" y="0"/>
                    </a:lnTo>
                    <a:lnTo>
                      <a:pt x="2133604" y="0"/>
                    </a:lnTo>
                    <a:lnTo>
                      <a:pt x="2133604" y="0"/>
                    </a:lnTo>
                    <a:lnTo>
                      <a:pt x="2133604" y="1610909"/>
                    </a:lnTo>
                    <a:cubicBezTo>
                      <a:pt x="2133604" y="1696359"/>
                      <a:pt x="2099659" y="1778309"/>
                      <a:pt x="2039237" y="1838731"/>
                    </a:cubicBezTo>
                    <a:cubicBezTo>
                      <a:pt x="1978815" y="1899153"/>
                      <a:pt x="1896865" y="1933098"/>
                      <a:pt x="1811415" y="1933098"/>
                    </a:cubicBezTo>
                    <a:lnTo>
                      <a:pt x="0" y="1933098"/>
                    </a:lnTo>
                    <a:lnTo>
                      <a:pt x="0" y="1933098"/>
                    </a:lnTo>
                    <a:lnTo>
                      <a:pt x="0" y="1933098"/>
                    </a:lnTo>
                    <a:lnTo>
                      <a:pt x="0" y="322189"/>
                    </a:lnTo>
                    <a:cubicBezTo>
                      <a:pt x="0" y="236739"/>
                      <a:pt x="33945" y="154789"/>
                      <a:pt x="94367" y="94367"/>
                    </a:cubicBezTo>
                    <a:cubicBezTo>
                      <a:pt x="154789" y="33945"/>
                      <a:pt x="236739" y="0"/>
                      <a:pt x="322189" y="0"/>
                    </a:cubicBez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4366" tIns="94366" rIns="258700" bIns="94366" numCol="1" spcCol="1270" anchor="t" anchorCtr="0">
                <a:noAutofit/>
              </a:bodyPr>
              <a:lstStyle/>
              <a:p>
                <a:pPr lvl="0" algn="l" defTabSz="889000">
                  <a:lnSpc>
                    <a:spcPct val="90000"/>
                  </a:lnSpc>
                  <a:spcBef>
                    <a:spcPct val="0"/>
                  </a:spcBef>
                  <a:spcAft>
                    <a:spcPct val="35000"/>
                  </a:spcAft>
                </a:pPr>
                <a:r>
                  <a:rPr lang="en-US" sz="2000" b="1" kern="1200" dirty="0" smtClean="0">
                    <a:solidFill>
                      <a:schemeClr val="accent2"/>
                    </a:solidFill>
                    <a:effectLst>
                      <a:outerShdw blurRad="38100" dist="38100" dir="2700000" algn="tl">
                        <a:srgbClr val="000000">
                          <a:alpha val="43137"/>
                        </a:srgbClr>
                      </a:outerShdw>
                    </a:effectLst>
                  </a:rPr>
                  <a:t>        </a:t>
                </a:r>
              </a:p>
            </p:txBody>
          </p:sp>
        </p:grpSp>
        <p:sp>
          <p:nvSpPr>
            <p:cNvPr id="46" name="TextBox 45"/>
            <p:cNvSpPr txBox="1"/>
            <p:nvPr/>
          </p:nvSpPr>
          <p:spPr>
            <a:xfrm>
              <a:off x="4953000" y="152400"/>
              <a:ext cx="4038600" cy="2308324"/>
            </a:xfrm>
            <a:prstGeom prst="rect">
              <a:avLst/>
            </a:prstGeom>
            <a:no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39" name="Oval 38"/>
            <p:cNvSpPr/>
            <p:nvPr/>
          </p:nvSpPr>
          <p:spPr>
            <a:xfrm>
              <a:off x="7010400" y="1066800"/>
              <a:ext cx="272415" cy="27241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38" name="Picture 37" descr="computer-testing-center-12-3.JPG"/>
            <p:cNvPicPr>
              <a:picLocks noChangeAspect="1"/>
            </p:cNvPicPr>
            <p:nvPr/>
          </p:nvPicPr>
          <p:blipFill>
            <a:blip r:embed="rId15" cstate="print"/>
            <a:stretch>
              <a:fillRect/>
            </a:stretch>
          </p:blipFill>
          <p:spPr>
            <a:xfrm>
              <a:off x="5181600" y="762000"/>
              <a:ext cx="1721225" cy="1143001"/>
            </a:xfrm>
            <a:prstGeom prst="rect">
              <a:avLst/>
            </a:prstGeom>
          </p:spPr>
        </p:pic>
        <p:sp>
          <p:nvSpPr>
            <p:cNvPr id="65" name="TextBox 64"/>
            <p:cNvSpPr txBox="1"/>
            <p:nvPr/>
          </p:nvSpPr>
          <p:spPr>
            <a:xfrm>
              <a:off x="5181600" y="2057400"/>
              <a:ext cx="1752600" cy="369332"/>
            </a:xfrm>
            <a:prstGeom prst="rect">
              <a:avLst/>
            </a:prstGeom>
            <a:noFill/>
          </p:spPr>
          <p:txBody>
            <a:bodyPr wrap="square" rtlCol="0">
              <a:spAutoFit/>
            </a:bodyPr>
            <a:lstStyle/>
            <a:p>
              <a:pPr algn="ctr"/>
              <a:r>
                <a:rPr lang="en-US" b="1" dirty="0" smtClean="0">
                  <a:solidFill>
                    <a:schemeClr val="tx2"/>
                  </a:solidFill>
                  <a:latin typeface="+mn-lt"/>
                </a:rPr>
                <a:t>months 14-18 </a:t>
              </a:r>
              <a:endParaRPr lang="en-US" b="1" dirty="0">
                <a:solidFill>
                  <a:schemeClr val="tx2"/>
                </a:solidFill>
                <a:latin typeface="+mn-lt"/>
              </a:endParaRPr>
            </a:p>
          </p:txBody>
        </p:sp>
        <p:sp>
          <p:nvSpPr>
            <p:cNvPr id="68" name="TextBox 67"/>
            <p:cNvSpPr txBox="1"/>
            <p:nvPr/>
          </p:nvSpPr>
          <p:spPr>
            <a:xfrm>
              <a:off x="7086600" y="1371600"/>
              <a:ext cx="2286000" cy="923330"/>
            </a:xfrm>
            <a:prstGeom prst="rect">
              <a:avLst/>
            </a:prstGeom>
            <a:noFill/>
          </p:spPr>
          <p:txBody>
            <a:bodyPr wrap="square" rtlCol="0">
              <a:spAutoFit/>
            </a:bodyPr>
            <a:lstStyle/>
            <a:p>
              <a:pPr lvl="0"/>
              <a:r>
                <a:rPr lang="en-US" b="1" dirty="0" smtClean="0">
                  <a:solidFill>
                    <a:schemeClr val="tx2"/>
                  </a:solidFill>
                  <a:effectLst>
                    <a:outerShdw blurRad="38100" dist="38100" dir="2700000" algn="tl">
                      <a:srgbClr val="000000">
                        <a:alpha val="43137"/>
                      </a:srgbClr>
                    </a:outerShdw>
                  </a:effectLst>
                </a:rPr>
                <a:t>Publish in IHE’s Product Registry</a:t>
              </a:r>
            </a:p>
            <a:p>
              <a:endParaRPr lang="en-US" dirty="0">
                <a:solidFill>
                  <a:schemeClr val="tx2"/>
                </a:solidFill>
              </a:endParaRPr>
            </a:p>
          </p:txBody>
        </p:sp>
        <p:sp>
          <p:nvSpPr>
            <p:cNvPr id="76" name="TextBox 75"/>
            <p:cNvSpPr txBox="1"/>
            <p:nvPr/>
          </p:nvSpPr>
          <p:spPr>
            <a:xfrm>
              <a:off x="5029200" y="228600"/>
              <a:ext cx="4114800" cy="461665"/>
            </a:xfrm>
            <a:prstGeom prst="rect">
              <a:avLst/>
            </a:prstGeom>
            <a:noFill/>
          </p:spPr>
          <p:txBody>
            <a:bodyPr wrap="square" rtlCol="0">
              <a:spAutoFit/>
            </a:bodyPr>
            <a:lstStyle/>
            <a:p>
              <a:r>
                <a:rPr lang="en-US" sz="2400" b="1" dirty="0" smtClean="0">
                  <a:solidFill>
                    <a:schemeClr val="tx2"/>
                  </a:solidFill>
                  <a:effectLst>
                    <a:outerShdw blurRad="38100" dist="38100" dir="2700000" algn="tl">
                      <a:srgbClr val="000000">
                        <a:alpha val="43137"/>
                      </a:srgbClr>
                    </a:outerShdw>
                  </a:effectLst>
                </a:rPr>
                <a:t>Test at IHE </a:t>
              </a:r>
              <a:r>
                <a:rPr lang="en-US" sz="2400" b="1" dirty="0" err="1" smtClean="0">
                  <a:solidFill>
                    <a:schemeClr val="tx2"/>
                  </a:solidFill>
                  <a:effectLst>
                    <a:outerShdw blurRad="38100" dist="38100" dir="2700000" algn="tl">
                      <a:srgbClr val="000000">
                        <a:alpha val="43137"/>
                      </a:srgbClr>
                    </a:outerShdw>
                  </a:effectLst>
                </a:rPr>
                <a:t>Connectathons</a:t>
              </a:r>
              <a:endParaRPr lang="en-US" sz="2400" b="1" dirty="0">
                <a:solidFill>
                  <a:schemeClr val="tx2"/>
                </a:solidFill>
                <a:effectLst>
                  <a:outerShdw blurRad="38100" dist="38100" dir="2700000" algn="tl">
                    <a:srgbClr val="000000">
                      <a:alpha val="43137"/>
                    </a:srgbClr>
                  </a:outerShdw>
                </a:effectLst>
              </a:endParaRPr>
            </a:p>
          </p:txBody>
        </p:sp>
      </p:grpSp>
      <p:grpSp>
        <p:nvGrpSpPr>
          <p:cNvPr id="16" name="Group 50"/>
          <p:cNvGrpSpPr/>
          <p:nvPr>
            <p:custDataLst>
              <p:tags r:id="rId9"/>
            </p:custDataLst>
          </p:nvPr>
        </p:nvGrpSpPr>
        <p:grpSpPr>
          <a:xfrm>
            <a:off x="-228600" y="152400"/>
            <a:ext cx="5715000" cy="3693319"/>
            <a:chOff x="-228600" y="152400"/>
            <a:chExt cx="5867400" cy="3693319"/>
          </a:xfrm>
        </p:grpSpPr>
        <p:grpSp>
          <p:nvGrpSpPr>
            <p:cNvPr id="17" name="Group 48"/>
            <p:cNvGrpSpPr/>
            <p:nvPr/>
          </p:nvGrpSpPr>
          <p:grpSpPr>
            <a:xfrm>
              <a:off x="-228600" y="152400"/>
              <a:ext cx="5867400" cy="3693319"/>
              <a:chOff x="-228600" y="152400"/>
              <a:chExt cx="5867400" cy="3693319"/>
            </a:xfrm>
          </p:grpSpPr>
          <p:graphicFrame>
            <p:nvGraphicFramePr>
              <p:cNvPr id="23" name="Diagram 22"/>
              <p:cNvGraphicFramePr/>
              <p:nvPr/>
            </p:nvGraphicFramePr>
            <p:xfrm>
              <a:off x="0" y="609600"/>
              <a:ext cx="5105399" cy="3124199"/>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pSp>
            <p:nvGrpSpPr>
              <p:cNvPr id="18" name="Group 69"/>
              <p:cNvGrpSpPr/>
              <p:nvPr/>
            </p:nvGrpSpPr>
            <p:grpSpPr>
              <a:xfrm>
                <a:off x="-228600" y="152400"/>
                <a:ext cx="5867400" cy="3693319"/>
                <a:chOff x="-228600" y="152400"/>
                <a:chExt cx="5867400" cy="3693319"/>
              </a:xfrm>
            </p:grpSpPr>
            <p:sp>
              <p:nvSpPr>
                <p:cNvPr id="45" name="TextBox 44"/>
                <p:cNvSpPr txBox="1"/>
                <p:nvPr/>
              </p:nvSpPr>
              <p:spPr>
                <a:xfrm>
                  <a:off x="76200" y="152400"/>
                  <a:ext cx="4800600" cy="3693319"/>
                </a:xfrm>
                <a:prstGeom prst="rect">
                  <a:avLst/>
                </a:prstGeom>
                <a:no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24" name="TextBox 23"/>
                <p:cNvSpPr txBox="1"/>
                <p:nvPr/>
              </p:nvSpPr>
              <p:spPr>
                <a:xfrm>
                  <a:off x="-228600" y="224135"/>
                  <a:ext cx="4572000" cy="461665"/>
                </a:xfrm>
                <a:prstGeom prst="rect">
                  <a:avLst/>
                </a:prstGeom>
                <a:noFill/>
                <a:ln>
                  <a:noFill/>
                </a:ln>
              </p:spPr>
              <p:txBody>
                <a:bodyPr wrap="square" rtlCol="0">
                  <a:spAutoFit/>
                </a:bodyPr>
                <a:lstStyle/>
                <a:p>
                  <a:pPr algn="ctr"/>
                  <a:r>
                    <a:rPr lang="en-US" sz="2400" b="1" dirty="0" smtClean="0">
                      <a:solidFill>
                        <a:schemeClr val="tx2"/>
                      </a:solidFill>
                      <a:effectLst>
                        <a:outerShdw blurRad="38100" dist="38100" dir="2700000" algn="tl">
                          <a:srgbClr val="000000">
                            <a:alpha val="43137"/>
                          </a:srgbClr>
                        </a:outerShdw>
                      </a:effectLst>
                    </a:rPr>
                    <a:t>IHE Profiles Drafted &amp; Revised</a:t>
                  </a:r>
                  <a:endParaRPr lang="en-US" sz="2400" b="1" dirty="0">
                    <a:solidFill>
                      <a:schemeClr val="tx2"/>
                    </a:solidFill>
                    <a:effectLst>
                      <a:outerShdw blurRad="38100" dist="38100" dir="2700000" algn="tl">
                        <a:srgbClr val="000000">
                          <a:alpha val="43137"/>
                        </a:srgbClr>
                      </a:outerShdw>
                    </a:effectLst>
                  </a:endParaRPr>
                </a:p>
              </p:txBody>
            </p:sp>
            <p:sp>
              <p:nvSpPr>
                <p:cNvPr id="66" name="Rectangle 65"/>
                <p:cNvSpPr/>
                <p:nvPr/>
              </p:nvSpPr>
              <p:spPr>
                <a:xfrm>
                  <a:off x="2964619" y="3352800"/>
                  <a:ext cx="1477685" cy="369332"/>
                </a:xfrm>
                <a:prstGeom prst="rect">
                  <a:avLst/>
                </a:prstGeom>
              </p:spPr>
              <p:txBody>
                <a:bodyPr wrap="none">
                  <a:spAutoFit/>
                </a:bodyPr>
                <a:lstStyle/>
                <a:p>
                  <a:pPr algn="r"/>
                  <a:r>
                    <a:rPr lang="en-US" b="1" dirty="0" smtClean="0">
                      <a:solidFill>
                        <a:schemeClr val="tx2"/>
                      </a:solidFill>
                      <a:latin typeface="+mn-lt"/>
                    </a:rPr>
                    <a:t>months 6-13 </a:t>
                  </a:r>
                  <a:endParaRPr lang="en-US" b="1" dirty="0">
                    <a:solidFill>
                      <a:schemeClr val="tx2"/>
                    </a:solidFill>
                    <a:latin typeface="+mn-lt"/>
                  </a:endParaRPr>
                </a:p>
              </p:txBody>
            </p:sp>
            <p:pic>
              <p:nvPicPr>
                <p:cNvPr id="26" name="Picture 41" descr="CVIS-feature.jpg                                               0001033ATracy                          ABA78158:"/>
                <p:cNvPicPr>
                  <a:picLocks noChangeAspect="1" noChangeArrowheads="1"/>
                </p:cNvPicPr>
                <p:nvPr/>
              </p:nvPicPr>
              <p:blipFill>
                <a:blip r:embed="rId21" r:link="rId22" cstate="print">
                  <a:clrChange>
                    <a:clrFrom>
                      <a:srgbClr val="000000"/>
                    </a:clrFrom>
                    <a:clrTo>
                      <a:srgbClr val="000000">
                        <a:alpha val="0"/>
                      </a:srgbClr>
                    </a:clrTo>
                  </a:clrChange>
                </a:blip>
                <a:srcRect/>
                <a:stretch>
                  <a:fillRect/>
                </a:stretch>
              </p:blipFill>
              <p:spPr bwMode="auto">
                <a:xfrm>
                  <a:off x="228600" y="990600"/>
                  <a:ext cx="1600200" cy="1299601"/>
                </a:xfrm>
                <a:prstGeom prst="rect">
                  <a:avLst/>
                </a:prstGeom>
                <a:noFill/>
                <a:ln w="9525">
                  <a:noFill/>
                  <a:miter lim="800000"/>
                  <a:headEnd/>
                  <a:tailEnd/>
                </a:ln>
              </p:spPr>
            </p:pic>
            <p:sp>
              <p:nvSpPr>
                <p:cNvPr id="57" name="TextBox 56"/>
                <p:cNvSpPr txBox="1"/>
                <p:nvPr/>
              </p:nvSpPr>
              <p:spPr>
                <a:xfrm>
                  <a:off x="2971800" y="1447800"/>
                  <a:ext cx="2667000" cy="1200329"/>
                </a:xfrm>
                <a:prstGeom prst="rect">
                  <a:avLst/>
                </a:prstGeom>
                <a:noFill/>
              </p:spPr>
              <p:txBody>
                <a:bodyPr wrap="square" rtlCol="0">
                  <a:spAutoFit/>
                </a:bodyPr>
                <a:lstStyle/>
                <a:p>
                  <a:pPr lvl="0"/>
                  <a:r>
                    <a:rPr lang="en-US" b="1" dirty="0" smtClean="0">
                      <a:solidFill>
                        <a:schemeClr val="tx2"/>
                      </a:solidFill>
                      <a:effectLst>
                        <a:outerShdw blurRad="38100" dist="38100" dir="2700000" algn="tl">
                          <a:srgbClr val="000000">
                            <a:alpha val="43137"/>
                          </a:srgbClr>
                        </a:outerShdw>
                      </a:effectLst>
                    </a:rPr>
                    <a:t>Trial </a:t>
                  </a:r>
                </a:p>
                <a:p>
                  <a:pPr lvl="0"/>
                  <a:r>
                    <a:rPr lang="en-US" b="1" dirty="0" smtClean="0">
                      <a:solidFill>
                        <a:schemeClr val="tx2"/>
                      </a:solidFill>
                      <a:effectLst>
                        <a:outerShdw blurRad="38100" dist="38100" dir="2700000" algn="tl">
                          <a:srgbClr val="000000">
                            <a:alpha val="43137"/>
                          </a:srgbClr>
                        </a:outerShdw>
                      </a:effectLst>
                    </a:rPr>
                    <a:t>Implementation </a:t>
                  </a:r>
                </a:p>
                <a:p>
                  <a:pPr lvl="0"/>
                  <a:r>
                    <a:rPr lang="en-US" b="1" dirty="0" smtClean="0">
                      <a:solidFill>
                        <a:schemeClr val="tx2"/>
                      </a:solidFill>
                      <a:effectLst>
                        <a:outerShdw blurRad="38100" dist="38100" dir="2700000" algn="tl">
                          <a:srgbClr val="000000">
                            <a:alpha val="43137"/>
                          </a:srgbClr>
                        </a:outerShdw>
                      </a:effectLst>
                    </a:rPr>
                    <a:t>Posted</a:t>
                  </a:r>
                </a:p>
                <a:p>
                  <a:endParaRPr lang="en-US" dirty="0"/>
                </a:p>
              </p:txBody>
            </p:sp>
          </p:grpSp>
          <p:pic>
            <p:nvPicPr>
              <p:cNvPr id="4099" name="Picture 3" descr="C:\Documents and Settings\croth\Local Settings\Temporary Internet Files\Content.IE5\NBZ3FBC0\MC900432645[1].png"/>
              <p:cNvPicPr>
                <a:picLocks noChangeAspect="1" noChangeArrowheads="1"/>
              </p:cNvPicPr>
              <p:nvPr/>
            </p:nvPicPr>
            <p:blipFill>
              <a:blip r:embed="rId23" cstate="print"/>
              <a:srcRect/>
              <a:stretch>
                <a:fillRect/>
              </a:stretch>
            </p:blipFill>
            <p:spPr bwMode="auto">
              <a:xfrm rot="19730661">
                <a:off x="3857405" y="488196"/>
                <a:ext cx="1091231" cy="1371185"/>
              </a:xfrm>
              <a:prstGeom prst="rect">
                <a:avLst/>
              </a:prstGeom>
              <a:noFill/>
            </p:spPr>
          </p:pic>
        </p:grpSp>
        <p:sp>
          <p:nvSpPr>
            <p:cNvPr id="77" name="TextBox 76"/>
            <p:cNvSpPr txBox="1"/>
            <p:nvPr/>
          </p:nvSpPr>
          <p:spPr>
            <a:xfrm>
              <a:off x="1752600" y="1981200"/>
              <a:ext cx="1676400" cy="923330"/>
            </a:xfrm>
            <a:prstGeom prst="rect">
              <a:avLst/>
            </a:prstGeom>
            <a:noFill/>
          </p:spPr>
          <p:txBody>
            <a:bodyPr wrap="square" rtlCol="0">
              <a:spAutoFit/>
            </a:bodyPr>
            <a:lstStyle/>
            <a:p>
              <a:r>
                <a:rPr lang="en-US" b="1" dirty="0" smtClean="0">
                  <a:solidFill>
                    <a:schemeClr val="tx2"/>
                  </a:solidFill>
                  <a:effectLst>
                    <a:outerShdw blurRad="38100" dist="38100" dir="2700000" algn="tl">
                      <a:srgbClr val="000000">
                        <a:alpha val="43137"/>
                      </a:srgbClr>
                    </a:outerShdw>
                  </a:effectLst>
                </a:rPr>
                <a:t>Published</a:t>
              </a:r>
            </a:p>
            <a:p>
              <a:r>
                <a:rPr lang="en-US" b="1" dirty="0" smtClean="0">
                  <a:solidFill>
                    <a:schemeClr val="tx2"/>
                  </a:solidFill>
                  <a:effectLst>
                    <a:outerShdw blurRad="38100" dist="38100" dir="2700000" algn="tl">
                      <a:srgbClr val="000000">
                        <a:alpha val="43137"/>
                      </a:srgbClr>
                    </a:outerShdw>
                  </a:effectLst>
                </a:rPr>
                <a:t>For Public</a:t>
              </a:r>
            </a:p>
            <a:p>
              <a:r>
                <a:rPr lang="en-US" b="1" dirty="0" smtClean="0">
                  <a:solidFill>
                    <a:schemeClr val="tx2"/>
                  </a:solidFill>
                  <a:effectLst>
                    <a:outerShdw blurRad="38100" dist="38100" dir="2700000" algn="tl">
                      <a:srgbClr val="000000">
                        <a:alpha val="43137"/>
                      </a:srgbClr>
                    </a:outerShdw>
                  </a:effectLst>
                </a:rPr>
                <a:t>Comment</a:t>
              </a:r>
              <a:endParaRPr lang="en-US" b="1" dirty="0">
                <a:solidFill>
                  <a:schemeClr val="tx2"/>
                </a:solidFill>
                <a:effectLst>
                  <a:outerShdw blurRad="38100" dist="38100" dir="2700000" algn="tl">
                    <a:srgbClr val="000000">
                      <a:alpha val="43137"/>
                    </a:srgbClr>
                  </a:outerShdw>
                </a:effectLst>
              </a:endParaRPr>
            </a:p>
          </p:txBody>
        </p:sp>
        <p:sp>
          <p:nvSpPr>
            <p:cNvPr id="78" name="TextBox 77"/>
            <p:cNvSpPr txBox="1"/>
            <p:nvPr/>
          </p:nvSpPr>
          <p:spPr>
            <a:xfrm>
              <a:off x="838200" y="2895600"/>
              <a:ext cx="1981200" cy="923330"/>
            </a:xfrm>
            <a:prstGeom prst="rect">
              <a:avLst/>
            </a:prstGeom>
            <a:noFill/>
          </p:spPr>
          <p:txBody>
            <a:bodyPr wrap="square" rtlCol="0">
              <a:spAutoFit/>
            </a:bodyPr>
            <a:lstStyle/>
            <a:p>
              <a:r>
                <a:rPr lang="en-US" b="1" dirty="0" smtClean="0">
                  <a:solidFill>
                    <a:schemeClr val="tx2"/>
                  </a:solidFill>
                  <a:effectLst>
                    <a:outerShdw blurRad="38100" dist="38100" dir="2700000" algn="tl">
                      <a:srgbClr val="000000">
                        <a:alpha val="43137"/>
                      </a:srgbClr>
                    </a:outerShdw>
                  </a:effectLst>
                </a:rPr>
                <a:t>IHE Technical </a:t>
              </a:r>
            </a:p>
            <a:p>
              <a:r>
                <a:rPr lang="en-US" b="1" dirty="0" smtClean="0">
                  <a:solidFill>
                    <a:schemeClr val="tx2"/>
                  </a:solidFill>
                  <a:effectLst>
                    <a:outerShdw blurRad="38100" dist="38100" dir="2700000" algn="tl">
                      <a:srgbClr val="000000">
                        <a:alpha val="43137"/>
                      </a:srgbClr>
                    </a:outerShdw>
                  </a:effectLst>
                </a:rPr>
                <a:t>Framework </a:t>
              </a:r>
              <a:br>
                <a:rPr lang="en-US" b="1" dirty="0" smtClean="0">
                  <a:solidFill>
                    <a:schemeClr val="tx2"/>
                  </a:solidFill>
                  <a:effectLst>
                    <a:outerShdw blurRad="38100" dist="38100" dir="2700000" algn="tl">
                      <a:srgbClr val="000000">
                        <a:alpha val="43137"/>
                      </a:srgbClr>
                    </a:outerShdw>
                  </a:effectLst>
                </a:rPr>
              </a:br>
              <a:r>
                <a:rPr lang="en-US" b="1" dirty="0" smtClean="0">
                  <a:solidFill>
                    <a:schemeClr val="tx2"/>
                  </a:solidFill>
                  <a:effectLst>
                    <a:outerShdw blurRad="38100" dist="38100" dir="2700000" algn="tl">
                      <a:srgbClr val="000000">
                        <a:alpha val="43137"/>
                      </a:srgbClr>
                    </a:outerShdw>
                  </a:effectLst>
                </a:rPr>
                <a:t>Developed</a:t>
              </a:r>
              <a:endParaRPr lang="en-US" b="1" dirty="0">
                <a:solidFill>
                  <a:schemeClr val="tx2"/>
                </a:solidFill>
                <a:effectLst>
                  <a:outerShdw blurRad="38100" dist="38100" dir="2700000" algn="tl">
                    <a:srgbClr val="000000">
                      <a:alpha val="43137"/>
                    </a:srgbClr>
                  </a:outerShdw>
                </a:effectLst>
              </a:endParaRPr>
            </a:p>
          </p:txBody>
        </p:sp>
      </p:grpSp>
    </p:spTree>
    <p:custDataLst>
      <p:tags r:id="rId1"/>
    </p:custDataLst>
    <p:extLst>
      <p:ext uri="{BB962C8B-B14F-4D97-AF65-F5344CB8AC3E}">
        <p14:creationId xmlns:p14="http://schemas.microsoft.com/office/powerpoint/2010/main" val="20128034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389BCF-85B5-4577-8A56-53C342DD0AAD}" type="datetime1">
              <a:rPr lang="en-US" smtClean="0"/>
              <a:pPr/>
              <a:t>7/30/14</a:t>
            </a:fld>
            <a:endParaRPr lang="en-US"/>
          </a:p>
        </p:txBody>
      </p:sp>
      <p:sp>
        <p:nvSpPr>
          <p:cNvPr id="3" name="Slide Number Placeholder 2"/>
          <p:cNvSpPr>
            <a:spLocks noGrp="1"/>
          </p:cNvSpPr>
          <p:nvPr>
            <p:ph type="sldNum" sz="quarter" idx="12"/>
          </p:nvPr>
        </p:nvSpPr>
        <p:spPr/>
        <p:txBody>
          <a:bodyPr/>
          <a:lstStyle/>
          <a:p>
            <a:fld id="{73ABFF67-E2F6-4B93-90E1-2E1D855C363D}" type="slidenum">
              <a:rPr lang="en-US" smtClean="0"/>
              <a:pPr/>
              <a:t>26</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056263478"/>
              </p:ext>
            </p:extLst>
          </p:nvPr>
        </p:nvGraphicFramePr>
        <p:xfrm>
          <a:off x="152400" y="228600"/>
          <a:ext cx="8839199" cy="5433933"/>
        </p:xfrm>
        <a:graphic>
          <a:graphicData uri="http://schemas.openxmlformats.org/drawingml/2006/table">
            <a:tbl>
              <a:tblPr firstRow="1" bandRow="1">
                <a:tableStyleId>{5C22544A-7EE6-4342-B048-85BDC9FD1C3A}</a:tableStyleId>
              </a:tblPr>
              <a:tblGrid>
                <a:gridCol w="2286001"/>
                <a:gridCol w="1295399"/>
                <a:gridCol w="1219200"/>
                <a:gridCol w="1219199"/>
                <a:gridCol w="2819400"/>
              </a:tblGrid>
              <a:tr h="697916">
                <a:tc>
                  <a:txBody>
                    <a:bodyPr/>
                    <a:lstStyle/>
                    <a:p>
                      <a:r>
                        <a:rPr lang="en-US" dirty="0" smtClean="0"/>
                        <a:t>IHE Profile Cycle Stages</a:t>
                      </a:r>
                      <a:endParaRPr lang="en-US" dirty="0"/>
                    </a:p>
                  </a:txBody>
                  <a:tcPr/>
                </a:tc>
                <a:tc>
                  <a:txBody>
                    <a:bodyPr/>
                    <a:lstStyle/>
                    <a:p>
                      <a:pPr algn="ctr"/>
                      <a:r>
                        <a:rPr lang="en-US" sz="1600" dirty="0" smtClean="0"/>
                        <a:t>Participation Status</a:t>
                      </a:r>
                      <a:endParaRPr lang="en-US" sz="1600" dirty="0"/>
                    </a:p>
                  </a:txBody>
                  <a:tcPr/>
                </a:tc>
                <a:tc>
                  <a:txBody>
                    <a:bodyPr/>
                    <a:lstStyle/>
                    <a:p>
                      <a:pPr algn="ctr"/>
                      <a:r>
                        <a:rPr lang="en-US" sz="1600" dirty="0" smtClean="0"/>
                        <a:t>Open Date</a:t>
                      </a:r>
                      <a:endParaRPr lang="en-US" sz="1600" dirty="0"/>
                    </a:p>
                  </a:txBody>
                  <a:tcPr/>
                </a:tc>
                <a:tc>
                  <a:txBody>
                    <a:bodyPr/>
                    <a:lstStyle/>
                    <a:p>
                      <a:pPr algn="ctr"/>
                      <a:r>
                        <a:rPr lang="en-US" sz="1600" dirty="0" smtClean="0"/>
                        <a:t>Close</a:t>
                      </a:r>
                      <a:r>
                        <a:rPr lang="en-US" sz="1600" baseline="0" dirty="0" smtClean="0"/>
                        <a:t> Date</a:t>
                      </a:r>
                      <a:endParaRPr lang="en-US" sz="1600" dirty="0"/>
                    </a:p>
                  </a:txBody>
                  <a:tcPr/>
                </a:tc>
                <a:tc>
                  <a:txBody>
                    <a:bodyPr/>
                    <a:lstStyle/>
                    <a:p>
                      <a:pPr algn="ctr"/>
                      <a:r>
                        <a:rPr lang="en-US" sz="1600" dirty="0" smtClean="0"/>
                        <a:t>Learn More</a:t>
                      </a:r>
                      <a:r>
                        <a:rPr lang="en-US" sz="1600" baseline="0" dirty="0" smtClean="0"/>
                        <a:t> </a:t>
                      </a:r>
                      <a:endParaRPr lang="en-US" sz="1600" dirty="0"/>
                    </a:p>
                  </a:txBody>
                  <a:tcPr/>
                </a:tc>
              </a:tr>
              <a:tr h="532705">
                <a:tc>
                  <a:txBody>
                    <a:bodyPr/>
                    <a:lstStyle/>
                    <a:p>
                      <a:r>
                        <a:rPr lang="en-US" sz="1600" b="1" i="1" dirty="0" smtClean="0"/>
                        <a:t>Call for Proposals</a:t>
                      </a:r>
                      <a:endParaRPr lang="en-US" sz="1600" b="1" i="1" dirty="0"/>
                    </a:p>
                  </a:txBody>
                  <a:tcPr/>
                </a:tc>
                <a:tc>
                  <a:txBody>
                    <a:bodyPr/>
                    <a:lstStyle/>
                    <a:p>
                      <a:r>
                        <a:rPr lang="en-US" sz="1550" dirty="0" smtClean="0"/>
                        <a:t>Open</a:t>
                      </a:r>
                      <a:endParaRPr lang="en-US" sz="1550" dirty="0"/>
                    </a:p>
                  </a:txBody>
                  <a:tcPr/>
                </a:tc>
                <a:tc>
                  <a:txBody>
                    <a:bodyPr/>
                    <a:lstStyle/>
                    <a:p>
                      <a:r>
                        <a:rPr lang="en-US" sz="1550" dirty="0" smtClean="0"/>
                        <a:t>Jul</a:t>
                      </a:r>
                      <a:r>
                        <a:rPr lang="en-US" sz="1550" baseline="0" dirty="0" smtClean="0"/>
                        <a:t> </a:t>
                      </a:r>
                      <a:r>
                        <a:rPr lang="en-US" sz="1550" dirty="0" smtClean="0"/>
                        <a:t>9, 2014</a:t>
                      </a:r>
                      <a:endParaRPr lang="en-US" sz="1550" dirty="0"/>
                    </a:p>
                  </a:txBody>
                  <a:tcPr/>
                </a:tc>
                <a:tc>
                  <a:txBody>
                    <a:bodyPr/>
                    <a:lstStyle/>
                    <a:p>
                      <a:r>
                        <a:rPr lang="en-US" sz="1550" dirty="0" smtClean="0"/>
                        <a:t>Sep</a:t>
                      </a:r>
                      <a:r>
                        <a:rPr lang="en-US" sz="1550" baseline="0" dirty="0" smtClean="0"/>
                        <a:t> 26, 2014</a:t>
                      </a:r>
                      <a:endParaRPr lang="en-US" sz="1550" dirty="0"/>
                    </a:p>
                  </a:txBody>
                  <a:tcPr/>
                </a:tc>
                <a:tc>
                  <a:txBody>
                    <a:bodyPr/>
                    <a:lstStyle/>
                    <a:p>
                      <a:r>
                        <a:rPr lang="en-US" sz="1400" dirty="0" smtClean="0">
                          <a:solidFill>
                            <a:srgbClr val="FF0000"/>
                          </a:solidFill>
                          <a:hlinkClick r:id="rId3" action="ppaction://hlinkfile"/>
                        </a:rPr>
                        <a:t>ftp://ftp.ihe.net/Patient_Care_Coordination/Templates/IHE_Profile_Proposal_Template-Brief.docx</a:t>
                      </a:r>
                      <a:endParaRPr lang="en-US" sz="1400" dirty="0">
                        <a:solidFill>
                          <a:srgbClr val="FF0000"/>
                        </a:solidFill>
                      </a:endParaRPr>
                    </a:p>
                  </a:txBody>
                  <a:tcPr/>
                </a:tc>
              </a:tr>
              <a:tr h="581790">
                <a:tc>
                  <a:txBody>
                    <a:bodyPr/>
                    <a:lstStyle/>
                    <a:p>
                      <a:r>
                        <a:rPr lang="en-US" sz="1600" b="1" i="1" dirty="0" smtClean="0"/>
                        <a:t>Profile Selection</a:t>
                      </a:r>
                      <a:endParaRPr lang="en-US" sz="1600" b="1" i="1" dirty="0"/>
                    </a:p>
                  </a:txBody>
                  <a:tcPr/>
                </a:tc>
                <a:tc>
                  <a:txBody>
                    <a:bodyPr/>
                    <a:lstStyle/>
                    <a:p>
                      <a:r>
                        <a:rPr lang="en-US" sz="1550" dirty="0" smtClean="0"/>
                        <a:t>Closed</a:t>
                      </a:r>
                      <a:endParaRPr lang="en-US" sz="1550" dirty="0"/>
                    </a:p>
                  </a:txBody>
                  <a:tcPr/>
                </a:tc>
                <a:tc>
                  <a:txBody>
                    <a:bodyPr/>
                    <a:lstStyle/>
                    <a:p>
                      <a:r>
                        <a:rPr lang="en-US" sz="1550" dirty="0" smtClean="0"/>
                        <a:t>Oct</a:t>
                      </a:r>
                      <a:r>
                        <a:rPr lang="en-US" sz="1550" baseline="0" dirty="0" smtClean="0"/>
                        <a:t> 22-23, 2014</a:t>
                      </a:r>
                      <a:endParaRPr lang="en-US" sz="1550" dirty="0"/>
                    </a:p>
                  </a:txBody>
                  <a:tcPr/>
                </a:tc>
                <a:tc>
                  <a:txBody>
                    <a:bodyPr/>
                    <a:lstStyle/>
                    <a:p>
                      <a:r>
                        <a:rPr lang="en-US" sz="1550" dirty="0" smtClean="0"/>
                        <a:t>Nov 12-13, 2014 </a:t>
                      </a:r>
                      <a:endParaRPr lang="en-US" sz="1550" dirty="0"/>
                    </a:p>
                  </a:txBody>
                  <a:tcPr/>
                </a:tc>
                <a:tc>
                  <a:txBody>
                    <a:bodyPr/>
                    <a:lstStyle/>
                    <a:p>
                      <a:r>
                        <a:rPr lang="en-US" sz="1400" baseline="0" dirty="0" smtClean="0">
                          <a:solidFill>
                            <a:srgbClr val="FF0000"/>
                          </a:solidFill>
                          <a:hlinkClick r:id="rId4"/>
                        </a:rPr>
                        <a:t>http://bit.ly/IHEPCCPlan</a:t>
                      </a:r>
                      <a:endParaRPr lang="en-US" sz="1400" dirty="0">
                        <a:solidFill>
                          <a:srgbClr val="FF0000"/>
                        </a:solidFill>
                      </a:endParaRPr>
                    </a:p>
                  </a:txBody>
                  <a:tcPr/>
                </a:tc>
              </a:tr>
              <a:tr h="604923">
                <a:tc>
                  <a:txBody>
                    <a:bodyPr/>
                    <a:lstStyle/>
                    <a:p>
                      <a:r>
                        <a:rPr lang="en-US" sz="1600" b="1" i="1" dirty="0" smtClean="0"/>
                        <a:t>IHE Profiles</a:t>
                      </a:r>
                      <a:r>
                        <a:rPr lang="en-US" sz="1600" b="1" i="1" baseline="0" dirty="0" smtClean="0"/>
                        <a:t> drafted in IHE Committees </a:t>
                      </a:r>
                      <a:endParaRPr lang="en-US" sz="1600" b="1" i="1" dirty="0"/>
                    </a:p>
                  </a:txBody>
                  <a:tcPr/>
                </a:tc>
                <a:tc>
                  <a:txBody>
                    <a:bodyPr/>
                    <a:lstStyle/>
                    <a:p>
                      <a:r>
                        <a:rPr lang="en-US" sz="1550" dirty="0" smtClean="0"/>
                        <a:t>Closed</a:t>
                      </a:r>
                      <a:r>
                        <a:rPr lang="en-US" sz="1550" baseline="0" dirty="0" smtClean="0"/>
                        <a:t> </a:t>
                      </a:r>
                      <a:endParaRPr lang="en-US" sz="1550" dirty="0"/>
                    </a:p>
                  </a:txBody>
                  <a:tcPr/>
                </a:tc>
                <a:tc>
                  <a:txBody>
                    <a:bodyPr/>
                    <a:lstStyle/>
                    <a:p>
                      <a:r>
                        <a:rPr lang="en-US" sz="1550" dirty="0" smtClean="0"/>
                        <a:t>Jan</a:t>
                      </a:r>
                      <a:r>
                        <a:rPr lang="en-US" sz="1550" baseline="0" dirty="0" smtClean="0"/>
                        <a:t> 2015</a:t>
                      </a:r>
                      <a:endParaRPr lang="en-US" sz="1550" dirty="0"/>
                    </a:p>
                  </a:txBody>
                  <a:tcPr/>
                </a:tc>
                <a:tc>
                  <a:txBody>
                    <a:bodyPr/>
                    <a:lstStyle/>
                    <a:p>
                      <a:r>
                        <a:rPr lang="en-US" sz="1550" dirty="0" smtClean="0"/>
                        <a:t>May</a:t>
                      </a:r>
                      <a:r>
                        <a:rPr lang="en-US" sz="1550" baseline="0" dirty="0" smtClean="0"/>
                        <a:t> 2015</a:t>
                      </a:r>
                      <a:endParaRPr lang="en-US" sz="1550" dirty="0"/>
                    </a:p>
                  </a:txBody>
                  <a:tcPr/>
                </a:tc>
                <a:tc>
                  <a:txBody>
                    <a:bodyPr/>
                    <a:lstStyle/>
                    <a:p>
                      <a:r>
                        <a:rPr lang="en-US" sz="1400" dirty="0" smtClean="0">
                          <a:solidFill>
                            <a:srgbClr val="FF0000"/>
                          </a:solidFill>
                          <a:hlinkClick r:id="rId5"/>
                        </a:rPr>
                        <a:t>http://bit.ly/IHEPCCTech</a:t>
                      </a:r>
                      <a:r>
                        <a:rPr lang="en-US" sz="1400" baseline="0" dirty="0" smtClean="0">
                          <a:solidFill>
                            <a:srgbClr val="FF0000"/>
                          </a:solidFill>
                        </a:rPr>
                        <a:t> </a:t>
                      </a:r>
                      <a:endParaRPr lang="en-US" sz="1400" dirty="0">
                        <a:solidFill>
                          <a:srgbClr val="FF0000"/>
                        </a:solidFill>
                      </a:endParaRPr>
                    </a:p>
                  </a:txBody>
                  <a:tcPr/>
                </a:tc>
              </a:tr>
              <a:tr h="581790">
                <a:tc>
                  <a:txBody>
                    <a:bodyPr/>
                    <a:lstStyle/>
                    <a:p>
                      <a:r>
                        <a:rPr lang="en-US" sz="1600" b="1" i="1" dirty="0" smtClean="0"/>
                        <a:t>Public</a:t>
                      </a:r>
                      <a:r>
                        <a:rPr lang="en-US" sz="1600" b="1" i="1" baseline="0" dirty="0" smtClean="0"/>
                        <a:t> Comment</a:t>
                      </a:r>
                      <a:endParaRPr lang="en-US" sz="1600" b="1" i="1" dirty="0"/>
                    </a:p>
                  </a:txBody>
                  <a:tcPr/>
                </a:tc>
                <a:tc>
                  <a:txBody>
                    <a:bodyPr/>
                    <a:lstStyle/>
                    <a:p>
                      <a:r>
                        <a:rPr lang="en-US" sz="1550" dirty="0" smtClean="0"/>
                        <a:t>Open </a:t>
                      </a:r>
                      <a:endParaRPr lang="en-US" sz="1550" dirty="0"/>
                    </a:p>
                  </a:txBody>
                  <a:tcPr/>
                </a:tc>
                <a:tc>
                  <a:txBody>
                    <a:bodyPr/>
                    <a:lstStyle/>
                    <a:p>
                      <a:r>
                        <a:rPr lang="en-US" sz="1550" dirty="0" smtClean="0"/>
                        <a:t>Apr 2015</a:t>
                      </a:r>
                      <a:endParaRPr lang="en-US" sz="1550" dirty="0"/>
                    </a:p>
                  </a:txBody>
                  <a:tcPr/>
                </a:tc>
                <a:tc>
                  <a:txBody>
                    <a:bodyPr/>
                    <a:lstStyle/>
                    <a:p>
                      <a:r>
                        <a:rPr lang="en-US" sz="1550" dirty="0" smtClean="0"/>
                        <a:t>Jul 2014</a:t>
                      </a:r>
                      <a:endParaRPr lang="en-US" sz="1550" dirty="0"/>
                    </a:p>
                  </a:txBody>
                  <a:tcPr/>
                </a:tc>
                <a:tc>
                  <a:txBody>
                    <a:bodyPr/>
                    <a:lstStyle/>
                    <a:p>
                      <a:r>
                        <a:rPr lang="en-US" sz="1400" dirty="0" smtClean="0">
                          <a:hlinkClick r:id="rId6"/>
                        </a:rPr>
                        <a:t>IHE</a:t>
                      </a:r>
                      <a:r>
                        <a:rPr lang="en-US" sz="1400" baseline="0" dirty="0" smtClean="0">
                          <a:hlinkClick r:id="rId6"/>
                        </a:rPr>
                        <a:t>.net- Documents now in PC</a:t>
                      </a:r>
                      <a:endParaRPr lang="en-US" sz="1400" baseline="0" dirty="0" smtClean="0"/>
                    </a:p>
                    <a:p>
                      <a:r>
                        <a:rPr lang="en-US" sz="1400" baseline="0" dirty="0" smtClean="0">
                          <a:hlinkClick r:id="rId7"/>
                        </a:rPr>
                        <a:t>IHE’s  Wiki- PC Process explained</a:t>
                      </a:r>
                      <a:endParaRPr lang="en-US" sz="1400" dirty="0"/>
                    </a:p>
                  </a:txBody>
                  <a:tcPr/>
                </a:tc>
              </a:tr>
              <a:tr h="581790">
                <a:tc>
                  <a:txBody>
                    <a:bodyPr/>
                    <a:lstStyle/>
                    <a:p>
                      <a:r>
                        <a:rPr lang="en-US" sz="1500" b="1" i="1" dirty="0" smtClean="0"/>
                        <a:t>Trial Implementation Published</a:t>
                      </a:r>
                      <a:endParaRPr lang="en-US" sz="1500" b="1" i="1" dirty="0"/>
                    </a:p>
                  </a:txBody>
                  <a:tcPr/>
                </a:tc>
                <a:tc>
                  <a:txBody>
                    <a:bodyPr/>
                    <a:lstStyle/>
                    <a:p>
                      <a:r>
                        <a:rPr lang="en-US" sz="1550" dirty="0" smtClean="0"/>
                        <a:t>Open </a:t>
                      </a:r>
                      <a:endParaRPr lang="en-US" sz="1550" dirty="0"/>
                    </a:p>
                  </a:txBody>
                  <a:tcPr/>
                </a:tc>
                <a:tc>
                  <a:txBody>
                    <a:bodyPr/>
                    <a:lstStyle/>
                    <a:p>
                      <a:r>
                        <a:rPr lang="en-US" sz="1550" dirty="0" smtClean="0"/>
                        <a:t>N/A</a:t>
                      </a:r>
                      <a:endParaRPr lang="en-US" sz="1550" dirty="0"/>
                    </a:p>
                  </a:txBody>
                  <a:tcPr/>
                </a:tc>
                <a:tc>
                  <a:txBody>
                    <a:bodyPr/>
                    <a:lstStyle/>
                    <a:p>
                      <a:r>
                        <a:rPr lang="en-US" sz="1550" baseline="0" dirty="0" smtClean="0"/>
                        <a:t>Aug 2015</a:t>
                      </a:r>
                      <a:endParaRPr lang="en-US" sz="1550" dirty="0"/>
                    </a:p>
                  </a:txBody>
                  <a:tcPr/>
                </a:tc>
                <a:tc>
                  <a:txBody>
                    <a:bodyPr/>
                    <a:lstStyle/>
                    <a:p>
                      <a:r>
                        <a:rPr lang="en-US" sz="1400" dirty="0" smtClean="0">
                          <a:solidFill>
                            <a:srgbClr val="FF0000"/>
                          </a:solidFill>
                          <a:hlinkClick r:id="rId8"/>
                        </a:rPr>
                        <a:t>http://bit.ly/IHEPCCTF</a:t>
                      </a:r>
                      <a:endParaRPr lang="en-US" sz="1400" dirty="0">
                        <a:solidFill>
                          <a:srgbClr val="FF0000"/>
                        </a:solidFill>
                      </a:endParaRPr>
                    </a:p>
                  </a:txBody>
                  <a:tcPr/>
                </a:tc>
              </a:tr>
              <a:tr h="597514">
                <a:tc>
                  <a:txBody>
                    <a:bodyPr/>
                    <a:lstStyle/>
                    <a:p>
                      <a:r>
                        <a:rPr lang="en-US" sz="1600" b="1" i="1" dirty="0" smtClean="0"/>
                        <a:t>IHE Connectathon Registration</a:t>
                      </a:r>
                      <a:endParaRPr lang="en-US" sz="1600" b="1" i="1" dirty="0"/>
                    </a:p>
                  </a:txBody>
                  <a:tcPr/>
                </a:tc>
                <a:tc>
                  <a:txBody>
                    <a:bodyPr/>
                    <a:lstStyle/>
                    <a:p>
                      <a:r>
                        <a:rPr lang="en-US" sz="1550" dirty="0" smtClean="0"/>
                        <a:t>Open </a:t>
                      </a:r>
                      <a:endParaRPr lang="en-US" sz="1550" dirty="0"/>
                    </a:p>
                  </a:txBody>
                  <a:tcPr/>
                </a:tc>
                <a:tc>
                  <a:txBody>
                    <a:bodyPr/>
                    <a:lstStyle/>
                    <a:p>
                      <a:r>
                        <a:rPr lang="en-US" sz="1550" baseline="0" dirty="0" smtClean="0"/>
                        <a:t>Aug 25, 2014</a:t>
                      </a:r>
                      <a:endParaRPr lang="en-US" sz="1550" dirty="0"/>
                    </a:p>
                  </a:txBody>
                  <a:tcPr/>
                </a:tc>
                <a:tc>
                  <a:txBody>
                    <a:bodyPr/>
                    <a:lstStyle/>
                    <a:p>
                      <a:r>
                        <a:rPr lang="en-US" sz="1550" dirty="0" smtClean="0"/>
                        <a:t>Oct 3, </a:t>
                      </a:r>
                      <a:r>
                        <a:rPr lang="en-US" sz="1550" baseline="0" dirty="0" smtClean="0"/>
                        <a:t>2014</a:t>
                      </a:r>
                      <a:endParaRPr lang="en-US" sz="1550" dirty="0"/>
                    </a:p>
                  </a:txBody>
                  <a:tcPr/>
                </a:tc>
                <a:tc>
                  <a:txBody>
                    <a:bodyPr/>
                    <a:lstStyle/>
                    <a:p>
                      <a:r>
                        <a:rPr lang="en-US" sz="1400" baseline="0" dirty="0" smtClean="0">
                          <a:hlinkClick r:id="rId9"/>
                        </a:rPr>
                        <a:t>IHE N.A. Connectathon Registration</a:t>
                      </a:r>
                      <a:endParaRPr lang="en-US" sz="1400" dirty="0"/>
                    </a:p>
                  </a:txBody>
                  <a:tcPr/>
                </a:tc>
              </a:tr>
              <a:tr h="629971">
                <a:tc>
                  <a:txBody>
                    <a:bodyPr/>
                    <a:lstStyle/>
                    <a:p>
                      <a:r>
                        <a:rPr lang="en-US" sz="1600" b="1" i="1" dirty="0" smtClean="0"/>
                        <a:t>IHE Connectathon Dates</a:t>
                      </a:r>
                      <a:endParaRPr lang="en-US" sz="1600" b="1" i="1" dirty="0"/>
                    </a:p>
                  </a:txBody>
                  <a:tcPr/>
                </a:tc>
                <a:tc>
                  <a:txBody>
                    <a:bodyPr/>
                    <a:lstStyle/>
                    <a:p>
                      <a:r>
                        <a:rPr lang="en-US" sz="1550" dirty="0" smtClean="0"/>
                        <a:t>Open </a:t>
                      </a:r>
                      <a:endParaRPr lang="en-US" sz="1550" dirty="0"/>
                    </a:p>
                  </a:txBody>
                  <a:tcPr/>
                </a:tc>
                <a:tc gridSpan="2">
                  <a:txBody>
                    <a:bodyPr/>
                    <a:lstStyle/>
                    <a:p>
                      <a:pPr algn="ctr"/>
                      <a:r>
                        <a:rPr lang="en-US" sz="1550" dirty="0" smtClean="0"/>
                        <a:t>Jan 26-30, 2015</a:t>
                      </a:r>
                      <a:endParaRPr lang="en-US" sz="1550" dirty="0"/>
                    </a:p>
                  </a:txBody>
                  <a:tcPr/>
                </a:tc>
                <a:tc hMerge="1">
                  <a:txBody>
                    <a:bodyPr/>
                    <a:lstStyle/>
                    <a:p>
                      <a:endParaRPr lang="en-US" sz="1550" dirty="0"/>
                    </a:p>
                  </a:txBody>
                  <a:tcPr/>
                </a:tc>
                <a:tc>
                  <a:txBody>
                    <a:bodyPr/>
                    <a:lstStyle/>
                    <a:p>
                      <a:r>
                        <a:rPr lang="en-US" sz="1400" baseline="0" dirty="0" smtClean="0">
                          <a:hlinkClick r:id="rId10"/>
                        </a:rPr>
                        <a:t>IHE N.A. Connectathon Resources</a:t>
                      </a:r>
                      <a:endParaRPr lang="en-US" sz="1400" dirty="0"/>
                    </a:p>
                  </a:txBody>
                  <a:tcPr/>
                </a:tc>
              </a:tr>
            </a:tbl>
          </a:graphicData>
        </a:graphic>
      </p:graphicFrame>
      <p:sp>
        <p:nvSpPr>
          <p:cNvPr id="5" name="TextBox 4"/>
          <p:cNvSpPr txBox="1"/>
          <p:nvPr/>
        </p:nvSpPr>
        <p:spPr>
          <a:xfrm>
            <a:off x="1045030" y="5903400"/>
            <a:ext cx="7315200" cy="369332"/>
          </a:xfrm>
          <a:prstGeom prst="rect">
            <a:avLst/>
          </a:prstGeom>
          <a:noFill/>
        </p:spPr>
        <p:txBody>
          <a:bodyPr wrap="square" rtlCol="0">
            <a:spAutoFit/>
          </a:bodyPr>
          <a:lstStyle/>
          <a:p>
            <a:pPr algn="ctr"/>
            <a:r>
              <a:rPr lang="en-US" dirty="0">
                <a:hlinkClick r:id="rId11"/>
              </a:rPr>
              <a:t>http://wiki.ihe.net/index.php?title=</a:t>
            </a:r>
            <a:r>
              <a:rPr lang="en-US" dirty="0" smtClean="0">
                <a:hlinkClick r:id="rId11"/>
              </a:rPr>
              <a:t>Patient_Care_Coordination</a:t>
            </a:r>
            <a:endParaRPr lang="en-US" dirty="0"/>
          </a:p>
        </p:txBody>
      </p:sp>
    </p:spTree>
    <p:extLst>
      <p:ext uri="{BB962C8B-B14F-4D97-AF65-F5344CB8AC3E}">
        <p14:creationId xmlns:p14="http://schemas.microsoft.com/office/powerpoint/2010/main" val="302061665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3571"/>
            <a:ext cx="8229600" cy="1143000"/>
          </a:xfrm>
        </p:spPr>
        <p:txBody>
          <a:bodyPr>
            <a:normAutofit fontScale="90000"/>
          </a:bodyPr>
          <a:lstStyle/>
          <a:p>
            <a:pPr lvl="0"/>
            <a:r>
              <a:rPr lang="en-US" u="sng" dirty="0" smtClean="0"/>
              <a:t>Learn More about IHE </a:t>
            </a:r>
            <a:r>
              <a:rPr lang="en-US" u="sng" dirty="0" smtClean="0"/>
              <a:t>International</a:t>
            </a:r>
            <a:br>
              <a:rPr lang="en-US" u="sng" dirty="0" smtClean="0"/>
            </a:br>
            <a:r>
              <a:rPr lang="en-US" sz="2700" b="1" i="1" dirty="0"/>
              <a:t>Important Links and </a:t>
            </a:r>
            <a:r>
              <a:rPr lang="en-US" sz="2700" b="1" i="1" dirty="0" smtClean="0"/>
              <a:t>Information</a:t>
            </a:r>
            <a:endParaRPr lang="en-US" sz="2700" u="sng" dirty="0"/>
          </a:p>
        </p:txBody>
      </p:sp>
      <p:sp>
        <p:nvSpPr>
          <p:cNvPr id="3" name="Content Placeholder 2"/>
          <p:cNvSpPr>
            <a:spLocks noGrp="1"/>
          </p:cNvSpPr>
          <p:nvPr>
            <p:ph idx="1"/>
          </p:nvPr>
        </p:nvSpPr>
        <p:spPr>
          <a:xfrm>
            <a:off x="228600" y="1600200"/>
            <a:ext cx="8686800" cy="4525963"/>
          </a:xfrm>
        </p:spPr>
        <p:txBody>
          <a:bodyPr>
            <a:normAutofit/>
          </a:bodyPr>
          <a:lstStyle/>
          <a:p>
            <a:pPr lvl="1">
              <a:buNone/>
            </a:pPr>
            <a:endParaRPr lang="en-US" sz="900" dirty="0" smtClean="0"/>
          </a:p>
          <a:p>
            <a:r>
              <a:rPr lang="en-US" dirty="0" smtClean="0"/>
              <a:t>All webinar recordings and slide decks will be posted online</a:t>
            </a:r>
          </a:p>
          <a:p>
            <a:pPr lvl="1"/>
            <a:r>
              <a:rPr lang="en-US" sz="2600" dirty="0" smtClean="0">
                <a:hlinkClick r:id="rId2"/>
              </a:rPr>
              <a:t>http</a:t>
            </a:r>
            <a:r>
              <a:rPr lang="en-US" sz="2600" dirty="0">
                <a:hlinkClick r:id="rId2"/>
              </a:rPr>
              <a:t>://ihe.net/Webinars</a:t>
            </a:r>
            <a:r>
              <a:rPr lang="en-US" sz="2600" dirty="0" smtClean="0">
                <a:hlinkClick r:id="rId2"/>
              </a:rPr>
              <a:t>/</a:t>
            </a:r>
            <a:endParaRPr lang="en-US" sz="2600" dirty="0" smtClean="0"/>
          </a:p>
          <a:p>
            <a:endParaRPr lang="en-US" sz="900" dirty="0" smtClean="0"/>
          </a:p>
          <a:p>
            <a:r>
              <a:rPr lang="en-US" dirty="0" smtClean="0"/>
              <a:t>Sign up for the IHE International News</a:t>
            </a:r>
          </a:p>
          <a:p>
            <a:pPr lvl="1"/>
            <a:r>
              <a:rPr lang="en-US" dirty="0" smtClean="0"/>
              <a:t>Email </a:t>
            </a:r>
            <a:r>
              <a:rPr lang="en-US" dirty="0" smtClean="0">
                <a:hlinkClick r:id="rId3"/>
              </a:rPr>
              <a:t>secretary@ihe.net</a:t>
            </a:r>
            <a:r>
              <a:rPr lang="en-US" dirty="0" smtClean="0"/>
              <a:t> </a:t>
            </a:r>
          </a:p>
          <a:p>
            <a:pPr lvl="1">
              <a:buNone/>
            </a:pPr>
            <a:endParaRPr lang="en-US" sz="900" dirty="0" smtClean="0"/>
          </a:p>
          <a:p>
            <a:r>
              <a:rPr lang="en-US" dirty="0" smtClean="0"/>
              <a:t>Apply for IHE International Membership</a:t>
            </a:r>
          </a:p>
          <a:p>
            <a:pPr lvl="1"/>
            <a:r>
              <a:rPr lang="en-US" dirty="0" smtClean="0">
                <a:hlinkClick r:id="rId4"/>
              </a:rPr>
              <a:t>http</a:t>
            </a:r>
            <a:r>
              <a:rPr lang="en-US" dirty="0">
                <a:hlinkClick r:id="rId4"/>
              </a:rPr>
              <a:t>://ihe.net/Join</a:t>
            </a:r>
            <a:r>
              <a:rPr lang="en-US" dirty="0" smtClean="0">
                <a:hlinkClick r:id="rId4"/>
              </a:rPr>
              <a:t>/</a:t>
            </a:r>
            <a:r>
              <a:rPr lang="en-US" dirty="0" smtClean="0"/>
              <a:t> </a:t>
            </a:r>
          </a:p>
          <a:p>
            <a:pPr lvl="1">
              <a:buNone/>
            </a:pPr>
            <a:endParaRPr lang="en-US" dirty="0"/>
          </a:p>
        </p:txBody>
      </p:sp>
      <p:sp>
        <p:nvSpPr>
          <p:cNvPr id="4" name="Date Placeholder 3"/>
          <p:cNvSpPr>
            <a:spLocks noGrp="1"/>
          </p:cNvSpPr>
          <p:nvPr>
            <p:ph type="dt" sz="half" idx="10"/>
          </p:nvPr>
        </p:nvSpPr>
        <p:spPr/>
        <p:txBody>
          <a:bodyPr/>
          <a:lstStyle/>
          <a:p>
            <a:fld id="{D013DACC-6A8D-4744-A783-9FCE56A4ADCF}" type="datetime1">
              <a:rPr lang="en-US" smtClean="0"/>
              <a:pPr/>
              <a:t>7/30/14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27</a:t>
            </a:fld>
            <a:endParaRPr lang="en-US" dirty="0"/>
          </a:p>
        </p:txBody>
      </p:sp>
    </p:spTree>
    <p:extLst>
      <p:ext uri="{BB962C8B-B14F-4D97-AF65-F5344CB8AC3E}">
        <p14:creationId xmlns:p14="http://schemas.microsoft.com/office/powerpoint/2010/main" val="1637690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4000" u="sng" dirty="0" smtClean="0"/>
              <a:t>Learn More about IHE Connectathons</a:t>
            </a:r>
            <a:endParaRPr lang="en-US" sz="4000" u="sng" dirty="0"/>
          </a:p>
        </p:txBody>
      </p:sp>
      <p:sp>
        <p:nvSpPr>
          <p:cNvPr id="3" name="Content Placeholder 2"/>
          <p:cNvSpPr>
            <a:spLocks noGrp="1"/>
          </p:cNvSpPr>
          <p:nvPr>
            <p:ph idx="1"/>
          </p:nvPr>
        </p:nvSpPr>
        <p:spPr/>
        <p:txBody>
          <a:bodyPr>
            <a:normAutofit fontScale="85000" lnSpcReduction="20000"/>
          </a:bodyPr>
          <a:lstStyle/>
          <a:p>
            <a:r>
              <a:rPr lang="en-US" dirty="0" smtClean="0"/>
              <a:t>IHE </a:t>
            </a:r>
            <a:r>
              <a:rPr lang="en-US" dirty="0"/>
              <a:t>International </a:t>
            </a:r>
            <a:r>
              <a:rPr lang="en-US" dirty="0" err="1" smtClean="0"/>
              <a:t>Connectathons</a:t>
            </a:r>
            <a:endParaRPr lang="en-US" dirty="0" smtClean="0"/>
          </a:p>
          <a:p>
            <a:pPr lvl="1"/>
            <a:r>
              <a:rPr lang="en-US" dirty="0" smtClean="0">
                <a:hlinkClick r:id="rId3"/>
              </a:rPr>
              <a:t>http</a:t>
            </a:r>
            <a:r>
              <a:rPr lang="en-US" dirty="0">
                <a:hlinkClick r:id="rId3"/>
              </a:rPr>
              <a:t>://ihe.net/Connectathon</a:t>
            </a:r>
            <a:r>
              <a:rPr lang="en-US" dirty="0" smtClean="0">
                <a:hlinkClick r:id="rId3"/>
              </a:rPr>
              <a:t>/</a:t>
            </a:r>
            <a:endParaRPr lang="en-US" dirty="0" smtClean="0"/>
          </a:p>
          <a:p>
            <a:pPr>
              <a:buNone/>
            </a:pPr>
            <a:endParaRPr lang="en-US" sz="1000" dirty="0" smtClean="0"/>
          </a:p>
          <a:p>
            <a:r>
              <a:rPr lang="en-US" dirty="0" smtClean="0"/>
              <a:t>IHE N.A. Connectathon is Jan 26-30, 2015</a:t>
            </a:r>
          </a:p>
          <a:p>
            <a:pPr lvl="1"/>
            <a:r>
              <a:rPr lang="en-US" dirty="0" smtClean="0">
                <a:hlinkClick r:id="rId4"/>
              </a:rPr>
              <a:t>http</a:t>
            </a:r>
            <a:r>
              <a:rPr lang="en-US" dirty="0">
                <a:hlinkClick r:id="rId4"/>
              </a:rPr>
              <a:t>://www.iheusa.org/</a:t>
            </a:r>
            <a:r>
              <a:rPr lang="en-US" dirty="0" smtClean="0">
                <a:hlinkClick r:id="rId4"/>
              </a:rPr>
              <a:t>connectathon.aspx</a:t>
            </a:r>
            <a:endParaRPr lang="en-US" dirty="0" smtClean="0"/>
          </a:p>
          <a:p>
            <a:pPr lvl="1">
              <a:buNone/>
            </a:pPr>
            <a:endParaRPr lang="en-US" sz="1000" dirty="0" smtClean="0"/>
          </a:p>
          <a:p>
            <a:r>
              <a:rPr lang="en-US" dirty="0" smtClean="0"/>
              <a:t>IHE N.A. Connectathon Registration Open: Aug 25  – Oct 3, 2014</a:t>
            </a:r>
          </a:p>
          <a:p>
            <a:pPr lvl="1"/>
            <a:r>
              <a:rPr lang="en-US" dirty="0" smtClean="0"/>
              <a:t>Registration:</a:t>
            </a:r>
          </a:p>
          <a:p>
            <a:pPr lvl="2"/>
            <a:endParaRPr lang="en-US" dirty="0" smtClean="0"/>
          </a:p>
          <a:p>
            <a:pPr lvl="1"/>
            <a:r>
              <a:rPr lang="en-US" dirty="0" smtClean="0"/>
              <a:t>Participant Guidelines online:</a:t>
            </a:r>
          </a:p>
          <a:p>
            <a:pPr lvl="2"/>
            <a:r>
              <a:rPr lang="en-US" dirty="0" smtClean="0">
                <a:hlinkClick r:id="rId5"/>
              </a:rPr>
              <a:t>http</a:t>
            </a:r>
            <a:r>
              <a:rPr lang="en-US" dirty="0">
                <a:hlinkClick r:id="rId5"/>
              </a:rPr>
              <a:t>://www.iheusa.org/connectathon-participantresources-</a:t>
            </a:r>
            <a:r>
              <a:rPr lang="en-US" dirty="0" smtClean="0">
                <a:hlinkClick r:id="rId5"/>
              </a:rPr>
              <a:t>guidelines.aspx</a:t>
            </a:r>
            <a:endParaRPr lang="en-US" dirty="0" smtClean="0"/>
          </a:p>
          <a:p>
            <a:pPr lvl="1">
              <a:buNone/>
            </a:pPr>
            <a:endParaRPr lang="en-US" sz="1000" dirty="0" smtClean="0"/>
          </a:p>
          <a:p>
            <a:pPr lvl="1"/>
            <a:endParaRPr lang="en-US" dirty="0"/>
          </a:p>
        </p:txBody>
      </p:sp>
      <p:sp>
        <p:nvSpPr>
          <p:cNvPr id="4" name="Date Placeholder 3"/>
          <p:cNvSpPr>
            <a:spLocks noGrp="1"/>
          </p:cNvSpPr>
          <p:nvPr>
            <p:ph type="dt" sz="half" idx="10"/>
          </p:nvPr>
        </p:nvSpPr>
        <p:spPr/>
        <p:txBody>
          <a:bodyPr/>
          <a:lstStyle/>
          <a:p>
            <a:fld id="{D013DACC-6A8D-4744-A783-9FCE56A4ADCF}" type="datetime1">
              <a:rPr lang="en-US" smtClean="0"/>
              <a:pPr/>
              <a:t>7/30/14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28</a:t>
            </a:fld>
            <a:endParaRPr lang="en-US" dirty="0"/>
          </a:p>
        </p:txBody>
      </p:sp>
    </p:spTree>
    <p:extLst>
      <p:ext uri="{BB962C8B-B14F-4D97-AF65-F5344CB8AC3E}">
        <p14:creationId xmlns:p14="http://schemas.microsoft.com/office/powerpoint/2010/main" val="4177537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389BCF-85B5-4577-8A56-53C342DD0AAD}" type="datetime1">
              <a:rPr lang="en-US" smtClean="0"/>
              <a:pPr/>
              <a:t>7/30/14</a:t>
            </a:fld>
            <a:endParaRPr lang="en-US"/>
          </a:p>
        </p:txBody>
      </p:sp>
      <p:sp>
        <p:nvSpPr>
          <p:cNvPr id="3" name="Slide Number Placeholder 2"/>
          <p:cNvSpPr>
            <a:spLocks noGrp="1"/>
          </p:cNvSpPr>
          <p:nvPr>
            <p:ph type="sldNum" sz="quarter" idx="4294967295"/>
          </p:nvPr>
        </p:nvSpPr>
        <p:spPr>
          <a:xfrm>
            <a:off x="0" y="6356350"/>
            <a:ext cx="2133600" cy="365125"/>
          </a:xfrm>
        </p:spPr>
        <p:txBody>
          <a:bodyPr/>
          <a:lstStyle/>
          <a:p>
            <a:fld id="{73ABFF67-E2F6-4B93-90E1-2E1D855C363D}" type="slidenum">
              <a:rPr lang="en-US" smtClean="0"/>
              <a:pPr/>
              <a:t>29</a:t>
            </a:fld>
            <a:endParaRPr lang="en-US"/>
          </a:p>
        </p:txBody>
      </p:sp>
      <p:sp>
        <p:nvSpPr>
          <p:cNvPr id="4" name="TextBox 3"/>
          <p:cNvSpPr txBox="1"/>
          <p:nvPr/>
        </p:nvSpPr>
        <p:spPr>
          <a:xfrm>
            <a:off x="1600200" y="1600200"/>
            <a:ext cx="6172200" cy="369332"/>
          </a:xfrm>
          <a:prstGeom prst="rect">
            <a:avLst/>
          </a:prstGeom>
          <a:noFill/>
        </p:spPr>
        <p:txBody>
          <a:bodyPr wrap="square" rtlCol="0">
            <a:spAutoFit/>
          </a:bodyPr>
          <a:lstStyle/>
          <a:p>
            <a:r>
              <a:rPr lang="en-US" dirty="0" smtClean="0"/>
              <a:t> </a:t>
            </a:r>
            <a:endParaRPr lang="en-US" dirty="0"/>
          </a:p>
        </p:txBody>
      </p:sp>
      <p:sp>
        <p:nvSpPr>
          <p:cNvPr id="5" name="TextBox 4"/>
          <p:cNvSpPr txBox="1"/>
          <p:nvPr/>
        </p:nvSpPr>
        <p:spPr>
          <a:xfrm>
            <a:off x="1066800" y="2057400"/>
            <a:ext cx="6934200" cy="1754326"/>
          </a:xfrm>
          <a:prstGeom prst="rect">
            <a:avLst/>
          </a:prstGeom>
          <a:noFill/>
        </p:spPr>
        <p:txBody>
          <a:bodyPr wrap="square" rtlCol="0">
            <a:spAutoFit/>
          </a:bodyPr>
          <a:lstStyle/>
          <a:p>
            <a:pPr algn="ctr"/>
            <a:r>
              <a:rPr lang="en-US" sz="4400" b="1" i="1" dirty="0" smtClean="0">
                <a:solidFill>
                  <a:schemeClr val="accent4"/>
                </a:solidFill>
              </a:rPr>
              <a:t>Thank you for your attention</a:t>
            </a:r>
          </a:p>
          <a:p>
            <a:pPr algn="ctr"/>
            <a:endParaRPr lang="en-US" sz="1600" b="1" i="1" dirty="0" smtClean="0">
              <a:solidFill>
                <a:schemeClr val="accent4"/>
              </a:solidFill>
            </a:endParaRPr>
          </a:p>
          <a:p>
            <a:pPr algn="ctr"/>
            <a:r>
              <a:rPr lang="en-US" sz="4400" b="1" i="1" dirty="0" smtClean="0">
                <a:solidFill>
                  <a:schemeClr val="accent4"/>
                </a:solidFill>
              </a:rPr>
              <a:t>Questions?</a:t>
            </a:r>
            <a:endParaRPr lang="en-US" sz="4400" b="1" i="1" dirty="0">
              <a:solidFill>
                <a:schemeClr val="accent4"/>
              </a:solidFill>
            </a:endParaRPr>
          </a:p>
        </p:txBody>
      </p:sp>
    </p:spTree>
    <p:extLst>
      <p:ext uri="{BB962C8B-B14F-4D97-AF65-F5344CB8AC3E}">
        <p14:creationId xmlns:p14="http://schemas.microsoft.com/office/powerpoint/2010/main" val="3826935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US" sz="4000" u="sng" dirty="0" smtClean="0"/>
              <a:t>Agenda</a:t>
            </a:r>
            <a:endParaRPr lang="en-US" sz="4000" u="sng" dirty="0"/>
          </a:p>
        </p:txBody>
      </p:sp>
      <p:sp>
        <p:nvSpPr>
          <p:cNvPr id="3" name="Content Placeholder 2"/>
          <p:cNvSpPr>
            <a:spLocks noGrp="1"/>
          </p:cNvSpPr>
          <p:nvPr>
            <p:ph idx="1"/>
          </p:nvPr>
        </p:nvSpPr>
        <p:spPr>
          <a:xfrm>
            <a:off x="457200" y="1371600"/>
            <a:ext cx="8229600" cy="5059363"/>
          </a:xfrm>
        </p:spPr>
        <p:txBody>
          <a:bodyPr>
            <a:normAutofit lnSpcReduction="10000"/>
          </a:bodyPr>
          <a:lstStyle/>
          <a:p>
            <a:r>
              <a:rPr lang="en-US" dirty="0" smtClean="0"/>
              <a:t>PCC Domain Vision and Mission</a:t>
            </a:r>
          </a:p>
          <a:p>
            <a:r>
              <a:rPr lang="en-US" dirty="0"/>
              <a:t>PCC Roadmap</a:t>
            </a:r>
          </a:p>
          <a:p>
            <a:pPr lvl="1"/>
            <a:r>
              <a:rPr lang="en-US" dirty="0"/>
              <a:t>Content, Workflow, Nursing</a:t>
            </a:r>
          </a:p>
          <a:p>
            <a:r>
              <a:rPr lang="en-US" dirty="0" smtClean="0"/>
              <a:t>PCC Domain Profiles &amp; Technical Frameworks</a:t>
            </a:r>
          </a:p>
          <a:p>
            <a:pPr lvl="1"/>
            <a:r>
              <a:rPr lang="en-US" dirty="0" smtClean="0"/>
              <a:t>Existing Profiles</a:t>
            </a:r>
          </a:p>
          <a:p>
            <a:pPr lvl="1"/>
            <a:r>
              <a:rPr lang="en-US" dirty="0" smtClean="0"/>
              <a:t>New Profiles</a:t>
            </a:r>
          </a:p>
          <a:p>
            <a:r>
              <a:rPr lang="en-US" dirty="0" smtClean="0"/>
              <a:t>How to Participate</a:t>
            </a:r>
          </a:p>
          <a:p>
            <a:pPr lvl="1"/>
            <a:r>
              <a:rPr lang="en-US" dirty="0" smtClean="0"/>
              <a:t>IHE International Membership</a:t>
            </a:r>
          </a:p>
          <a:p>
            <a:pPr lvl="1"/>
            <a:r>
              <a:rPr lang="en-US" dirty="0" smtClean="0"/>
              <a:t>Planning &amp; Technical Committees</a:t>
            </a:r>
          </a:p>
          <a:p>
            <a:r>
              <a:rPr lang="en-US" dirty="0" smtClean="0"/>
              <a:t>Q&amp;A Session</a:t>
            </a:r>
            <a:endParaRPr lang="en-US" dirty="0"/>
          </a:p>
        </p:txBody>
      </p:sp>
      <p:sp>
        <p:nvSpPr>
          <p:cNvPr id="4" name="Date Placeholder 3"/>
          <p:cNvSpPr>
            <a:spLocks noGrp="1"/>
          </p:cNvSpPr>
          <p:nvPr>
            <p:ph type="dt" sz="half" idx="10"/>
          </p:nvPr>
        </p:nvSpPr>
        <p:spPr/>
        <p:txBody>
          <a:bodyPr/>
          <a:lstStyle/>
          <a:p>
            <a:fld id="{35BFF92D-393E-4068-A8A9-101FDB579116}" type="datetime1">
              <a:rPr lang="en-US" smtClean="0"/>
              <a:pPr/>
              <a:t>7/30/14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3</a:t>
            </a:fld>
            <a:endParaRPr lang="en-US" dirty="0"/>
          </a:p>
        </p:txBody>
      </p:sp>
    </p:spTree>
    <p:extLst>
      <p:ext uri="{BB962C8B-B14F-4D97-AF65-F5344CB8AC3E}">
        <p14:creationId xmlns:p14="http://schemas.microsoft.com/office/powerpoint/2010/main" val="268640050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smtClean="0"/>
              <a:t>IHE Domains</a:t>
            </a:r>
            <a:endParaRPr lang="en-US" sz="4000" u="sng" dirty="0"/>
          </a:p>
        </p:txBody>
      </p:sp>
      <p:pic>
        <p:nvPicPr>
          <p:cNvPr id="4" name="Content Placeholder 3"/>
          <p:cNvPicPr>
            <a:picLocks noGrp="1" noChangeAspect="1"/>
          </p:cNvPicPr>
          <p:nvPr>
            <p:ph idx="1"/>
          </p:nvPr>
        </p:nvPicPr>
        <p:blipFill>
          <a:blip r:embed="rId2"/>
          <a:stretch>
            <a:fillRect/>
          </a:stretch>
        </p:blipFill>
        <p:spPr>
          <a:xfrm>
            <a:off x="1433872" y="1417638"/>
            <a:ext cx="6710003" cy="5057456"/>
          </a:xfrm>
          <a:prstGeom prst="rect">
            <a:avLst/>
          </a:prstGeom>
        </p:spPr>
      </p:pic>
    </p:spTree>
    <p:extLst>
      <p:ext uri="{BB962C8B-B14F-4D97-AF65-F5344CB8AC3E}">
        <p14:creationId xmlns:p14="http://schemas.microsoft.com/office/powerpoint/2010/main" val="272601435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smtClean="0"/>
              <a:t>PCC Vision and Mission</a:t>
            </a:r>
            <a:endParaRPr lang="en-US" sz="4000" u="sng" dirty="0"/>
          </a:p>
        </p:txBody>
      </p:sp>
      <p:sp>
        <p:nvSpPr>
          <p:cNvPr id="3" name="Content Placeholder 2"/>
          <p:cNvSpPr>
            <a:spLocks noGrp="1"/>
          </p:cNvSpPr>
          <p:nvPr>
            <p:ph idx="1"/>
          </p:nvPr>
        </p:nvSpPr>
        <p:spPr>
          <a:xfrm>
            <a:off x="457200" y="1600200"/>
            <a:ext cx="8229600" cy="4869174"/>
          </a:xfrm>
        </p:spPr>
        <p:txBody>
          <a:bodyPr>
            <a:normAutofit fontScale="92500" lnSpcReduction="10000"/>
          </a:bodyPr>
          <a:lstStyle/>
          <a:p>
            <a:r>
              <a:rPr lang="en-US" b="1" dirty="0" smtClean="0"/>
              <a:t>Vision:</a:t>
            </a:r>
            <a:r>
              <a:rPr lang="en-US" dirty="0" smtClean="0"/>
              <a:t> </a:t>
            </a:r>
            <a:r>
              <a:rPr lang="en-US" dirty="0"/>
              <a:t>The vision of Patient Care Coordination is to continually improve patient outcomes through the use of technology </a:t>
            </a:r>
            <a:r>
              <a:rPr lang="en-US" dirty="0" smtClean="0"/>
              <a:t>connecting </a:t>
            </a:r>
            <a:r>
              <a:rPr lang="en-US" dirty="0"/>
              <a:t>across healthcare disciplines and care paths.</a:t>
            </a:r>
          </a:p>
          <a:p>
            <a:endParaRPr lang="en-US" dirty="0" smtClean="0"/>
          </a:p>
          <a:p>
            <a:r>
              <a:rPr lang="en-US" b="1" dirty="0" smtClean="0"/>
              <a:t>Mission: </a:t>
            </a:r>
            <a:r>
              <a:rPr lang="en-US" dirty="0"/>
              <a:t>The mission of Patient Care Coordination is to develop and maintain interoperability profiles to support coordination of care for patients where that care crosses providers, patient conditions and health concerns, or time.</a:t>
            </a:r>
          </a:p>
          <a:p>
            <a:endParaRPr lang="en-US" dirty="0" smtClean="0"/>
          </a:p>
        </p:txBody>
      </p:sp>
      <p:sp>
        <p:nvSpPr>
          <p:cNvPr id="4" name="Date Placeholder 3"/>
          <p:cNvSpPr>
            <a:spLocks noGrp="1"/>
          </p:cNvSpPr>
          <p:nvPr>
            <p:ph type="dt" sz="half" idx="10"/>
          </p:nvPr>
        </p:nvSpPr>
        <p:spPr/>
        <p:txBody>
          <a:bodyPr/>
          <a:lstStyle/>
          <a:p>
            <a:fld id="{D013DACC-6A8D-4744-A783-9FCE56A4ADCF}" type="datetime1">
              <a:rPr lang="en-US" smtClean="0"/>
              <a:pPr/>
              <a:t>7/30/14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5</a:t>
            </a:fld>
            <a:endParaRPr lang="en-US" dirty="0"/>
          </a:p>
        </p:txBody>
      </p:sp>
    </p:spTree>
    <p:extLst>
      <p:ext uri="{BB962C8B-B14F-4D97-AF65-F5344CB8AC3E}">
        <p14:creationId xmlns:p14="http://schemas.microsoft.com/office/powerpoint/2010/main" val="28070519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smtClean="0"/>
              <a:t>PCC Roadmap</a:t>
            </a:r>
            <a:br>
              <a:rPr lang="en-US" u="sng" dirty="0" smtClean="0"/>
            </a:br>
            <a:r>
              <a:rPr lang="en-US" sz="2700" b="1" i="1" dirty="0" smtClean="0"/>
              <a:t>Strategic Goals</a:t>
            </a:r>
            <a:endParaRPr lang="en-US" sz="2700" b="1" i="1" dirty="0"/>
          </a:p>
        </p:txBody>
      </p:sp>
      <p:sp>
        <p:nvSpPr>
          <p:cNvPr id="3" name="Content Placeholder 2"/>
          <p:cNvSpPr>
            <a:spLocks noGrp="1"/>
          </p:cNvSpPr>
          <p:nvPr>
            <p:ph idx="1"/>
          </p:nvPr>
        </p:nvSpPr>
        <p:spPr/>
        <p:txBody>
          <a:bodyPr>
            <a:normAutofit fontScale="77500" lnSpcReduction="20000"/>
          </a:bodyPr>
          <a:lstStyle/>
          <a:p>
            <a:pPr lvl="1"/>
            <a:r>
              <a:rPr lang="en-US" b="1" dirty="0" smtClean="0"/>
              <a:t>Content</a:t>
            </a:r>
          </a:p>
          <a:p>
            <a:pPr lvl="2"/>
            <a:r>
              <a:rPr lang="en-US" dirty="0" smtClean="0"/>
              <a:t>Coordinate with external standards development organizations (SDOs) to develop and promote the use of content templates</a:t>
            </a:r>
          </a:p>
          <a:p>
            <a:pPr lvl="2"/>
            <a:r>
              <a:rPr lang="en-US" dirty="0" smtClean="0"/>
              <a:t>Develop strategies to support multi-level content template guidance to benefit the global community</a:t>
            </a:r>
          </a:p>
          <a:p>
            <a:pPr lvl="1"/>
            <a:r>
              <a:rPr lang="en-US" b="1" dirty="0" smtClean="0"/>
              <a:t>Workflow</a:t>
            </a:r>
          </a:p>
          <a:p>
            <a:pPr lvl="2"/>
            <a:r>
              <a:rPr lang="en-US" dirty="0" smtClean="0"/>
              <a:t>Develop new profiles by reaching outward to other IHE domains to coordinate workflows across care paths</a:t>
            </a:r>
          </a:p>
          <a:p>
            <a:pPr lvl="2"/>
            <a:r>
              <a:rPr lang="en-US" dirty="0" smtClean="0"/>
              <a:t>Develop white papers by researching new areas that could benefit from standards based interoperability guidance</a:t>
            </a:r>
          </a:p>
          <a:p>
            <a:pPr lvl="1"/>
            <a:r>
              <a:rPr lang="en-US" b="1" dirty="0" smtClean="0"/>
              <a:t>Nursing</a:t>
            </a:r>
          </a:p>
          <a:p>
            <a:pPr lvl="2"/>
            <a:r>
              <a:rPr lang="en-US" dirty="0" smtClean="0"/>
              <a:t>Explore and understand the benefit of IHE profile work in the nursing space by partnering with nursing organizations and initiatives</a:t>
            </a:r>
          </a:p>
          <a:p>
            <a:pPr lvl="2"/>
            <a:r>
              <a:rPr lang="en-US" dirty="0" smtClean="0"/>
              <a:t>Develop profiles and white papers to support and explore various nursing specific workflows</a:t>
            </a:r>
            <a:endParaRPr lang="en-US" dirty="0"/>
          </a:p>
          <a:p>
            <a:endParaRPr lang="en-US" dirty="0"/>
          </a:p>
        </p:txBody>
      </p:sp>
    </p:spTree>
    <p:extLst>
      <p:ext uri="{BB962C8B-B14F-4D97-AF65-F5344CB8AC3E}">
        <p14:creationId xmlns:p14="http://schemas.microsoft.com/office/powerpoint/2010/main" val="7261275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smtClean="0"/>
              <a:t>PCC Scope</a:t>
            </a:r>
            <a:endParaRPr lang="en-US" sz="4000" u="sng" dirty="0"/>
          </a:p>
        </p:txBody>
      </p:sp>
      <p:sp>
        <p:nvSpPr>
          <p:cNvPr id="3" name="Content Placeholder 2"/>
          <p:cNvSpPr>
            <a:spLocks noGrp="1"/>
          </p:cNvSpPr>
          <p:nvPr>
            <p:ph idx="1"/>
          </p:nvPr>
        </p:nvSpPr>
        <p:spPr>
          <a:xfrm>
            <a:off x="457200" y="1600200"/>
            <a:ext cx="8229600" cy="4869174"/>
          </a:xfrm>
        </p:spPr>
        <p:txBody>
          <a:bodyPr>
            <a:normAutofit fontScale="77500" lnSpcReduction="20000"/>
          </a:bodyPr>
          <a:lstStyle/>
          <a:p>
            <a:r>
              <a:rPr lang="en-US" dirty="0" smtClean="0"/>
              <a:t>Scope</a:t>
            </a:r>
          </a:p>
          <a:p>
            <a:pPr lvl="1"/>
            <a:r>
              <a:rPr lang="en-US" dirty="0" smtClean="0"/>
              <a:t>General clinical care aspects such as document exchange, order processing and coordination with other specialty domains.</a:t>
            </a:r>
          </a:p>
          <a:p>
            <a:pPr lvl="1"/>
            <a:r>
              <a:rPr lang="en-US" dirty="0" smtClean="0"/>
              <a:t>Workflows and integration needs that are common to multiple specialty areas.</a:t>
            </a:r>
          </a:p>
          <a:p>
            <a:r>
              <a:rPr lang="en-US" dirty="0" smtClean="0"/>
              <a:t>Sponsors</a:t>
            </a:r>
          </a:p>
          <a:p>
            <a:pPr lvl="1"/>
            <a:r>
              <a:rPr lang="en-US" dirty="0" smtClean="0"/>
              <a:t>Health Information and Management Systems Society (</a:t>
            </a:r>
            <a:r>
              <a:rPr lang="en-US" dirty="0" smtClean="0">
                <a:hlinkClick r:id="rId2"/>
              </a:rPr>
              <a:t>HIMSS</a:t>
            </a:r>
            <a:r>
              <a:rPr lang="en-US" dirty="0" smtClean="0"/>
              <a:t>)</a:t>
            </a:r>
          </a:p>
          <a:p>
            <a:pPr lvl="1"/>
            <a:r>
              <a:rPr lang="en-US" dirty="0" smtClean="0"/>
              <a:t>American College of Physicians (</a:t>
            </a:r>
            <a:r>
              <a:rPr lang="en-US" dirty="0" smtClean="0">
                <a:hlinkClick r:id="rId3"/>
              </a:rPr>
              <a:t>ACP</a:t>
            </a:r>
            <a:r>
              <a:rPr lang="en-US" dirty="0" smtClean="0"/>
              <a:t>)</a:t>
            </a:r>
          </a:p>
          <a:p>
            <a:r>
              <a:rPr lang="en-US" dirty="0" smtClean="0"/>
              <a:t>Countries actively involved in committees</a:t>
            </a:r>
          </a:p>
          <a:p>
            <a:pPr lvl="1"/>
            <a:r>
              <a:rPr lang="en-US" dirty="0" smtClean="0"/>
              <a:t>United States</a:t>
            </a:r>
          </a:p>
          <a:p>
            <a:pPr lvl="1"/>
            <a:r>
              <a:rPr lang="en-US" dirty="0"/>
              <a:t>Canada</a:t>
            </a:r>
          </a:p>
          <a:p>
            <a:pPr lvl="1"/>
            <a:r>
              <a:rPr lang="en-US" dirty="0" smtClean="0"/>
              <a:t>Italy</a:t>
            </a:r>
          </a:p>
          <a:p>
            <a:pPr lvl="1"/>
            <a:r>
              <a:rPr lang="en-US" dirty="0" smtClean="0"/>
              <a:t>France</a:t>
            </a:r>
          </a:p>
          <a:p>
            <a:pPr lvl="1"/>
            <a:r>
              <a:rPr lang="en-US" dirty="0" smtClean="0"/>
              <a:t>Netherlands</a:t>
            </a:r>
          </a:p>
        </p:txBody>
      </p:sp>
      <p:sp>
        <p:nvSpPr>
          <p:cNvPr id="4" name="Date Placeholder 3"/>
          <p:cNvSpPr>
            <a:spLocks noGrp="1"/>
          </p:cNvSpPr>
          <p:nvPr>
            <p:ph type="dt" sz="half" idx="10"/>
          </p:nvPr>
        </p:nvSpPr>
        <p:spPr/>
        <p:txBody>
          <a:bodyPr/>
          <a:lstStyle/>
          <a:p>
            <a:fld id="{D013DACC-6A8D-4744-A783-9FCE56A4ADCF}" type="datetime1">
              <a:rPr lang="en-US" smtClean="0"/>
              <a:pPr/>
              <a:t>7/30/14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7</a:t>
            </a:fld>
            <a:endParaRPr lang="en-US" dirty="0"/>
          </a:p>
        </p:txBody>
      </p:sp>
    </p:spTree>
    <p:extLst>
      <p:ext uri="{BB962C8B-B14F-4D97-AF65-F5344CB8AC3E}">
        <p14:creationId xmlns:p14="http://schemas.microsoft.com/office/powerpoint/2010/main" val="51852131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smtClean="0"/>
              <a:t>PCC History</a:t>
            </a:r>
            <a:endParaRPr lang="en-US" sz="4000" u="sng" dirty="0"/>
          </a:p>
        </p:txBody>
      </p:sp>
      <p:sp>
        <p:nvSpPr>
          <p:cNvPr id="3" name="Content Placeholder 2"/>
          <p:cNvSpPr>
            <a:spLocks noGrp="1"/>
          </p:cNvSpPr>
          <p:nvPr>
            <p:ph idx="1"/>
          </p:nvPr>
        </p:nvSpPr>
        <p:spPr/>
        <p:txBody>
          <a:bodyPr>
            <a:normAutofit fontScale="92500"/>
          </a:bodyPr>
          <a:lstStyle/>
          <a:p>
            <a:r>
              <a:rPr lang="en-US" dirty="0"/>
              <a:t>History</a:t>
            </a:r>
          </a:p>
          <a:p>
            <a:pPr lvl="1"/>
            <a:r>
              <a:rPr lang="en-US" dirty="0"/>
              <a:t>IHE PCC was formed in </a:t>
            </a:r>
            <a:r>
              <a:rPr lang="en-US" dirty="0" smtClean="0"/>
              <a:t>2004</a:t>
            </a:r>
            <a:endParaRPr lang="en-US" dirty="0"/>
          </a:p>
          <a:p>
            <a:pPr lvl="1"/>
            <a:r>
              <a:rPr lang="en-US" dirty="0"/>
              <a:t>The committee’s first profile was also IHE’s first content profile:  XDS-MS. The profile was delivered in September of 2005 for Trial Implementation.</a:t>
            </a:r>
          </a:p>
          <a:p>
            <a:pPr lvl="1"/>
            <a:r>
              <a:rPr lang="en-US" dirty="0"/>
              <a:t>Since then, </a:t>
            </a:r>
            <a:r>
              <a:rPr lang="en-US" dirty="0" smtClean="0"/>
              <a:t>PCC </a:t>
            </a:r>
            <a:r>
              <a:rPr lang="en-US" dirty="0"/>
              <a:t>has created </a:t>
            </a:r>
            <a:r>
              <a:rPr lang="en-US" dirty="0" smtClean="0"/>
              <a:t>23 </a:t>
            </a:r>
            <a:r>
              <a:rPr lang="en-US" dirty="0"/>
              <a:t>content profiles, </a:t>
            </a:r>
            <a:r>
              <a:rPr lang="en-US" dirty="0" smtClean="0"/>
              <a:t>5 </a:t>
            </a:r>
            <a:r>
              <a:rPr lang="en-US" dirty="0"/>
              <a:t>workflow </a:t>
            </a:r>
            <a:r>
              <a:rPr lang="en-US" dirty="0" smtClean="0"/>
              <a:t>profiles, </a:t>
            </a:r>
            <a:r>
              <a:rPr lang="en-US" dirty="0"/>
              <a:t>and </a:t>
            </a:r>
            <a:r>
              <a:rPr lang="en-US" dirty="0" smtClean="0"/>
              <a:t>7 </a:t>
            </a:r>
            <a:r>
              <a:rPr lang="en-US" dirty="0"/>
              <a:t>integration </a:t>
            </a:r>
            <a:r>
              <a:rPr lang="en-US" dirty="0" smtClean="0"/>
              <a:t>profiles.</a:t>
            </a:r>
            <a:endParaRPr lang="en-US" dirty="0"/>
          </a:p>
          <a:p>
            <a:pPr lvl="1"/>
            <a:r>
              <a:rPr lang="en-US" dirty="0"/>
              <a:t>The IHE PCC Technical Framework is used in national programs in the US, France</a:t>
            </a:r>
            <a:r>
              <a:rPr lang="en-US" dirty="0" smtClean="0"/>
              <a:t>, Italy, </a:t>
            </a:r>
            <a:r>
              <a:rPr lang="en-US" dirty="0"/>
              <a:t>the </a:t>
            </a:r>
            <a:r>
              <a:rPr lang="en-US" dirty="0" smtClean="0"/>
              <a:t>EU and Asia (China, Saudi Arabia, others).</a:t>
            </a:r>
            <a:endParaRPr lang="en-US" dirty="0"/>
          </a:p>
        </p:txBody>
      </p:sp>
      <p:sp>
        <p:nvSpPr>
          <p:cNvPr id="4" name="Date Placeholder 3"/>
          <p:cNvSpPr>
            <a:spLocks noGrp="1"/>
          </p:cNvSpPr>
          <p:nvPr>
            <p:ph type="dt" sz="half" idx="10"/>
          </p:nvPr>
        </p:nvSpPr>
        <p:spPr/>
        <p:txBody>
          <a:bodyPr/>
          <a:lstStyle/>
          <a:p>
            <a:fld id="{D013DACC-6A8D-4744-A783-9FCE56A4ADCF}" type="datetime1">
              <a:rPr lang="en-US" smtClean="0"/>
              <a:pPr/>
              <a:t>7/30/14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8</a:t>
            </a:fld>
            <a:endParaRPr lang="en-US" dirty="0"/>
          </a:p>
        </p:txBody>
      </p:sp>
    </p:spTree>
    <p:extLst>
      <p:ext uri="{BB962C8B-B14F-4D97-AF65-F5344CB8AC3E}">
        <p14:creationId xmlns:p14="http://schemas.microsoft.com/office/powerpoint/2010/main" val="211207723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676400"/>
            <a:ext cx="8534400" cy="4678363"/>
          </a:xfrm>
        </p:spPr>
        <p:txBody>
          <a:bodyPr>
            <a:normAutofit/>
          </a:bodyPr>
          <a:lstStyle/>
          <a:p>
            <a:r>
              <a:rPr lang="en-US" dirty="0" smtClean="0"/>
              <a:t>IHE Technical Frameworks</a:t>
            </a:r>
          </a:p>
          <a:p>
            <a:pPr lvl="1"/>
            <a:r>
              <a:rPr lang="en-US" dirty="0" smtClean="0">
                <a:hlinkClick r:id="rId3"/>
              </a:rPr>
              <a:t>http</a:t>
            </a:r>
            <a:r>
              <a:rPr lang="en-US" dirty="0">
                <a:hlinkClick r:id="rId3"/>
              </a:rPr>
              <a:t>://ihe.net/Technical_Frameworks/#</a:t>
            </a:r>
            <a:r>
              <a:rPr lang="en-US" dirty="0" smtClean="0">
                <a:hlinkClick r:id="rId3"/>
              </a:rPr>
              <a:t>pcc</a:t>
            </a:r>
          </a:p>
          <a:p>
            <a:r>
              <a:rPr lang="en-US" dirty="0" smtClean="0"/>
              <a:t>IHE Profiles developed by PCC</a:t>
            </a:r>
          </a:p>
          <a:p>
            <a:pPr lvl="1"/>
            <a:r>
              <a:rPr lang="en-US" dirty="0" smtClean="0">
                <a:hlinkClick r:id="rId4"/>
              </a:rPr>
              <a:t>http</a:t>
            </a:r>
            <a:r>
              <a:rPr lang="en-US" dirty="0">
                <a:hlinkClick r:id="rId4"/>
              </a:rPr>
              <a:t>://wiki.ihe.net/index.php?title=Profiles#IHE_Patient_Care_Coordination_Profiles</a:t>
            </a:r>
            <a:r>
              <a:rPr lang="en-US" dirty="0"/>
              <a:t> </a:t>
            </a:r>
            <a:endParaRPr lang="en-US" dirty="0" smtClean="0"/>
          </a:p>
          <a:p>
            <a:r>
              <a:rPr lang="en-US" dirty="0" smtClean="0"/>
              <a:t>Learn More</a:t>
            </a:r>
          </a:p>
          <a:p>
            <a:pPr lvl="1"/>
            <a:r>
              <a:rPr lang="en-US" dirty="0" smtClean="0"/>
              <a:t>Webinar </a:t>
            </a:r>
            <a:r>
              <a:rPr lang="en-US" dirty="0"/>
              <a:t>Series </a:t>
            </a:r>
            <a:r>
              <a:rPr lang="en-US" dirty="0" smtClean="0">
                <a:hlinkClick r:id="rId5"/>
              </a:rPr>
              <a:t>http</a:t>
            </a:r>
            <a:r>
              <a:rPr lang="en-US" dirty="0">
                <a:hlinkClick r:id="rId5"/>
              </a:rPr>
              <a:t>://ihe.net/Webinars/</a:t>
            </a:r>
            <a:endParaRPr lang="en-US" dirty="0"/>
          </a:p>
        </p:txBody>
      </p:sp>
      <p:sp>
        <p:nvSpPr>
          <p:cNvPr id="5" name="Date Placeholder 4"/>
          <p:cNvSpPr>
            <a:spLocks noGrp="1"/>
          </p:cNvSpPr>
          <p:nvPr>
            <p:ph type="dt" sz="half" idx="10"/>
          </p:nvPr>
        </p:nvSpPr>
        <p:spPr/>
        <p:txBody>
          <a:bodyPr/>
          <a:lstStyle/>
          <a:p>
            <a:fld id="{BB773D8C-D0A4-4D0E-9EB1-E7B3792904A6}" type="datetime1">
              <a:rPr lang="en-US" smtClean="0"/>
              <a:pPr/>
              <a:t>7/30/14</a:t>
            </a:fld>
            <a:endParaRPr lang="en-US"/>
          </a:p>
        </p:txBody>
      </p:sp>
      <p:sp>
        <p:nvSpPr>
          <p:cNvPr id="6" name="Slide Number Placeholder 5"/>
          <p:cNvSpPr>
            <a:spLocks noGrp="1"/>
          </p:cNvSpPr>
          <p:nvPr>
            <p:ph type="sldNum" sz="quarter" idx="12"/>
          </p:nvPr>
        </p:nvSpPr>
        <p:spPr/>
        <p:txBody>
          <a:bodyPr/>
          <a:lstStyle/>
          <a:p>
            <a:fld id="{73ABFF67-E2F6-4B93-90E1-2E1D855C363D}" type="slidenum">
              <a:rPr lang="en-US" smtClean="0"/>
              <a:pPr/>
              <a:t>9</a:t>
            </a:fld>
            <a:endParaRPr lang="en-US" dirty="0"/>
          </a:p>
        </p:txBody>
      </p:sp>
      <p:sp>
        <p:nvSpPr>
          <p:cNvPr id="8"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Overview</a:t>
            </a:r>
            <a:endParaRPr lang="en-US" sz="2700" b="1" i="1" dirty="0"/>
          </a:p>
        </p:txBody>
      </p:sp>
    </p:spTree>
    <p:extLst>
      <p:ext uri="{BB962C8B-B14F-4D97-AF65-F5344CB8AC3E}">
        <p14:creationId xmlns:p14="http://schemas.microsoft.com/office/powerpoint/2010/main" val="3729854972"/>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5ttzwosGwcxBGGz8cEKoBF"/>
</p:tagLst>
</file>

<file path=ppt/tags/tag2.xml><?xml version="1.0" encoding="utf-8"?>
<p:tagLst xmlns:a="http://schemas.openxmlformats.org/drawingml/2006/main" xmlns:r="http://schemas.openxmlformats.org/officeDocument/2006/relationships" xmlns:p="http://schemas.openxmlformats.org/presentationml/2006/main">
  <p:tag name="DVSHAPEID" val="U1GeXpa5mXUckrMUIXfIqX"/>
</p:tagLst>
</file>

<file path=ppt/tags/tag3.xml><?xml version="1.0" encoding="utf-8"?>
<p:tagLst xmlns:a="http://schemas.openxmlformats.org/drawingml/2006/main" xmlns:r="http://schemas.openxmlformats.org/officeDocument/2006/relationships" xmlns:p="http://schemas.openxmlformats.org/presentationml/2006/main">
  <p:tag name="DVSHAPEID" val="EjORKQtlfsCHZAQEFj6y8Z"/>
</p:tagLst>
</file>

<file path=ppt/tags/tag4.xml><?xml version="1.0" encoding="utf-8"?>
<p:tagLst xmlns:a="http://schemas.openxmlformats.org/drawingml/2006/main" xmlns:r="http://schemas.openxmlformats.org/officeDocument/2006/relationships" xmlns:p="http://schemas.openxmlformats.org/presentationml/2006/main">
  <p:tag name="DVSHAPEID" val="UkfL8hi3qzRXmmp5EkC1Ir"/>
</p:tagLst>
</file>

<file path=ppt/tags/tag5.xml><?xml version="1.0" encoding="utf-8"?>
<p:tagLst xmlns:a="http://schemas.openxmlformats.org/drawingml/2006/main" xmlns:r="http://schemas.openxmlformats.org/officeDocument/2006/relationships" xmlns:p="http://schemas.openxmlformats.org/presentationml/2006/main">
  <p:tag name="DVSHAPEID" val="ACsc43hVCROFptCZHb2b22"/>
</p:tagLst>
</file>

<file path=ppt/tags/tag6.xml><?xml version="1.0" encoding="utf-8"?>
<p:tagLst xmlns:a="http://schemas.openxmlformats.org/drawingml/2006/main" xmlns:r="http://schemas.openxmlformats.org/officeDocument/2006/relationships" xmlns:p="http://schemas.openxmlformats.org/presentationml/2006/main">
  <p:tag name="DVSHAPEID" val="Q1etfAEMW7gtKCjWdeMuXZ"/>
</p:tagLst>
</file>

<file path=ppt/tags/tag7.xml><?xml version="1.0" encoding="utf-8"?>
<p:tagLst xmlns:a="http://schemas.openxmlformats.org/drawingml/2006/main" xmlns:r="http://schemas.openxmlformats.org/officeDocument/2006/relationships" xmlns:p="http://schemas.openxmlformats.org/presentationml/2006/main">
  <p:tag name="DVSHAPEID" val="8HXVtFDqYxpxMqXAOGhPVH"/>
</p:tagLst>
</file>

<file path=ppt/tags/tag8.xml><?xml version="1.0" encoding="utf-8"?>
<p:tagLst xmlns:a="http://schemas.openxmlformats.org/drawingml/2006/main" xmlns:r="http://schemas.openxmlformats.org/officeDocument/2006/relationships" xmlns:p="http://schemas.openxmlformats.org/presentationml/2006/main">
  <p:tag name="DVSHAPEID" val="pWJZGLXOpy5RTxwk7Z9w9I"/>
</p:tagLst>
</file>

<file path=ppt/tags/tag9.xml><?xml version="1.0" encoding="utf-8"?>
<p:tagLst xmlns:a="http://schemas.openxmlformats.org/drawingml/2006/main" xmlns:r="http://schemas.openxmlformats.org/officeDocument/2006/relationships" xmlns:p="http://schemas.openxmlformats.org/presentationml/2006/main">
  <p:tag name="DVSHAPEID" val="4dQSYDp5d74rh1ctYRs98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4414</TotalTime>
  <Words>2100</Words>
  <Application>Microsoft Macintosh PowerPoint</Application>
  <PresentationFormat>On-screen Show (4:3)</PresentationFormat>
  <Paragraphs>423</Paragraphs>
  <Slides>29</Slides>
  <Notes>14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1" baseType="lpstr">
      <vt:lpstr>Office Theme</vt:lpstr>
      <vt:lpstr>Document</vt:lpstr>
      <vt:lpstr>Patient Care Coordination  Domain Update Tone Southerland, Ready Computing Denise Downing, Association of periOperative Registered Nurses </vt:lpstr>
      <vt:lpstr>Today’s Presenters</vt:lpstr>
      <vt:lpstr>Agenda</vt:lpstr>
      <vt:lpstr>IHE Domains</vt:lpstr>
      <vt:lpstr>PCC Vision and Mission</vt:lpstr>
      <vt:lpstr>PCC Roadmap Strategic Goals</vt:lpstr>
      <vt:lpstr>PCC Scope</vt:lpstr>
      <vt:lpstr>PCC History</vt:lpstr>
      <vt:lpstr>Profiles &amp; Technical Frameworks Overview</vt:lpstr>
      <vt:lpstr>Profiles &amp; Technical Frameworks Existing High Uptake Profiles</vt:lpstr>
      <vt:lpstr>Profiles &amp; Technical Frameworks Existing Profiles for Clinical Decision Support</vt:lpstr>
      <vt:lpstr>Profiles &amp; Technical Frameworks Existing Profiles for Emergency Care</vt:lpstr>
      <vt:lpstr>Profiles &amp; Technical Frameworks Existing Profiles for Obstetric, Pediatric</vt:lpstr>
      <vt:lpstr>Profiles &amp; Technical Frameworks Existing Profiles for Workflow</vt:lpstr>
      <vt:lpstr>Profiles &amp; Technical Frameworks New Profiles in Development – Multiple Content Views (MCV)</vt:lpstr>
      <vt:lpstr>Profiles &amp; Technical Frameworks New Profiles in Development – Reconciliation (RECON)</vt:lpstr>
      <vt:lpstr>Profiles &amp; Technical Frameworks White Paper – A Data Access Framework using IHE Profiles </vt:lpstr>
      <vt:lpstr>PCC Roadmap – Nursing Existing Profiles for Nursing</vt:lpstr>
      <vt:lpstr>PCC Roadmap – Nursing Existing Profiles for Nursing</vt:lpstr>
      <vt:lpstr>PCC Roadmap – Nursing New Directions</vt:lpstr>
      <vt:lpstr>How to Participate in PCC IHE International Membership is Free</vt:lpstr>
      <vt:lpstr>PCC Planning Responsibilities </vt:lpstr>
      <vt:lpstr>PCC Technical Responsibilities </vt:lpstr>
      <vt:lpstr>How to Participate in PCC? Participate IHE’s Profile Cycle</vt:lpstr>
      <vt:lpstr>PowerPoint Presentation</vt:lpstr>
      <vt:lpstr>PowerPoint Presentation</vt:lpstr>
      <vt:lpstr>Learn More about IHE International Important Links and Information</vt:lpstr>
      <vt:lpstr>Learn More about IHE Connectathons</vt:lpstr>
      <vt:lpstr>PowerPoint Presentation</vt:lpstr>
    </vt:vector>
  </TitlesOfParts>
  <Company>RSNA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Slide 1</dc:title>
  <dc:creator>mstanits</dc:creator>
  <cp:lastModifiedBy>Tone Southerland</cp:lastModifiedBy>
  <cp:revision>185</cp:revision>
  <cp:lastPrinted>2013-02-21T14:05:33Z</cp:lastPrinted>
  <dcterms:created xsi:type="dcterms:W3CDTF">2011-05-17T16:43:13Z</dcterms:created>
  <dcterms:modified xsi:type="dcterms:W3CDTF">2014-07-30T20:56:06Z</dcterms:modified>
</cp:coreProperties>
</file>